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14"/>
  </p:notesMasterIdLst>
  <p:sldIdLst>
    <p:sldId id="263" r:id="rId2"/>
    <p:sldId id="298" r:id="rId3"/>
    <p:sldId id="297" r:id="rId4"/>
    <p:sldId id="299" r:id="rId5"/>
    <p:sldId id="300" r:id="rId6"/>
    <p:sldId id="301" r:id="rId7"/>
    <p:sldId id="302" r:id="rId8"/>
    <p:sldId id="306" r:id="rId9"/>
    <p:sldId id="287" r:id="rId10"/>
    <p:sldId id="304" r:id="rId11"/>
    <p:sldId id="275" r:id="rId12"/>
    <p:sldId id="30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snapToGrid="0">
      <p:cViewPr>
        <p:scale>
          <a:sx n="68" d="100"/>
          <a:sy n="68"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2BFA8-A739-4E27-87D9-C313302D5F45}"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FB29-D618-4EC0-AAEE-1B95D8759305}" type="slidenum">
              <a:rPr lang="en-US" smtClean="0"/>
              <a:t>‹#›</a:t>
            </a:fld>
            <a:endParaRPr lang="en-US"/>
          </a:p>
        </p:txBody>
      </p:sp>
    </p:spTree>
    <p:extLst>
      <p:ext uri="{BB962C8B-B14F-4D97-AF65-F5344CB8AC3E}">
        <p14:creationId xmlns:p14="http://schemas.microsoft.com/office/powerpoint/2010/main" val="59542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Decode highlighted portion of standards so scholars understand exactly what they are to master</a:t>
            </a:r>
          </a:p>
        </p:txBody>
      </p:sp>
      <p:sp>
        <p:nvSpPr>
          <p:cNvPr id="4" name="Slide Number Placeholder 3"/>
          <p:cNvSpPr>
            <a:spLocks noGrp="1"/>
          </p:cNvSpPr>
          <p:nvPr>
            <p:ph type="sldNum" sz="quarter" idx="5"/>
          </p:nvPr>
        </p:nvSpPr>
        <p:spPr/>
        <p:txBody>
          <a:bodyPr/>
          <a:lstStyle/>
          <a:p>
            <a:fld id="{5C6FFB29-D618-4EC0-AAEE-1B95D8759305}" type="slidenum">
              <a:rPr lang="en-US" smtClean="0"/>
              <a:t>3</a:t>
            </a:fld>
            <a:endParaRPr lang="en-US" dirty="0"/>
          </a:p>
        </p:txBody>
      </p:sp>
    </p:spTree>
    <p:extLst>
      <p:ext uri="{BB962C8B-B14F-4D97-AF65-F5344CB8AC3E}">
        <p14:creationId xmlns:p14="http://schemas.microsoft.com/office/powerpoint/2010/main" val="335459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Pic 1 – eating, face is red, sweating, eyes are becoming red     What do you already know about hot sauce         Support inference with evidence</a:t>
            </a:r>
          </a:p>
        </p:txBody>
      </p:sp>
      <p:sp>
        <p:nvSpPr>
          <p:cNvPr id="4" name="Slide Number Placeholder 3"/>
          <p:cNvSpPr>
            <a:spLocks noGrp="1"/>
          </p:cNvSpPr>
          <p:nvPr>
            <p:ph type="sldNum" sz="quarter" idx="5"/>
          </p:nvPr>
        </p:nvSpPr>
        <p:spPr/>
        <p:txBody>
          <a:bodyPr/>
          <a:lstStyle/>
          <a:p>
            <a:fld id="{5C6FFB29-D618-4EC0-AAEE-1B95D8759305}" type="slidenum">
              <a:rPr lang="en-US" smtClean="0"/>
              <a:t>5</a:t>
            </a:fld>
            <a:endParaRPr lang="en-US" dirty="0"/>
          </a:p>
        </p:txBody>
      </p:sp>
    </p:spTree>
    <p:extLst>
      <p:ext uri="{BB962C8B-B14F-4D97-AF65-F5344CB8AC3E}">
        <p14:creationId xmlns:p14="http://schemas.microsoft.com/office/powerpoint/2010/main" val="272837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doesn’t the parakeet have a name? What does dad notice about the bowl of coins? What does the word ignorance mean? What details from the text help you to figure out the meaning? What is the text mostly about?</a:t>
            </a:r>
          </a:p>
        </p:txBody>
      </p:sp>
      <p:sp>
        <p:nvSpPr>
          <p:cNvPr id="4" name="Slide Number Placeholder 3"/>
          <p:cNvSpPr>
            <a:spLocks noGrp="1"/>
          </p:cNvSpPr>
          <p:nvPr>
            <p:ph type="sldNum" sz="quarter" idx="5"/>
          </p:nvPr>
        </p:nvSpPr>
        <p:spPr/>
        <p:txBody>
          <a:bodyPr/>
          <a:lstStyle/>
          <a:p>
            <a:fld id="{5C6FFB29-D618-4EC0-AAEE-1B95D8759305}" type="slidenum">
              <a:rPr lang="en-US" smtClean="0"/>
              <a:t>7</a:t>
            </a:fld>
            <a:endParaRPr lang="en-US"/>
          </a:p>
        </p:txBody>
      </p:sp>
    </p:spTree>
    <p:extLst>
      <p:ext uri="{BB962C8B-B14F-4D97-AF65-F5344CB8AC3E}">
        <p14:creationId xmlns:p14="http://schemas.microsoft.com/office/powerpoint/2010/main" val="39115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you might say I can infer…..</a:t>
            </a:r>
          </a:p>
        </p:txBody>
      </p:sp>
      <p:sp>
        <p:nvSpPr>
          <p:cNvPr id="4" name="Slide Number Placeholder 3"/>
          <p:cNvSpPr>
            <a:spLocks noGrp="1"/>
          </p:cNvSpPr>
          <p:nvPr>
            <p:ph type="sldNum" sz="quarter" idx="5"/>
          </p:nvPr>
        </p:nvSpPr>
        <p:spPr/>
        <p:txBody>
          <a:bodyPr/>
          <a:lstStyle/>
          <a:p>
            <a:fld id="{5C6FFB29-D618-4EC0-AAEE-1B95D8759305}" type="slidenum">
              <a:rPr lang="en-US" smtClean="0"/>
              <a:t>8</a:t>
            </a:fld>
            <a:endParaRPr lang="en-US"/>
          </a:p>
        </p:txBody>
      </p:sp>
    </p:spTree>
    <p:extLst>
      <p:ext uri="{BB962C8B-B14F-4D97-AF65-F5344CB8AC3E}">
        <p14:creationId xmlns:p14="http://schemas.microsoft.com/office/powerpoint/2010/main" val="348113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knew where the pennies had gone.”     I know when money is missing, people (including me) want to figure out where it is. </a:t>
            </a:r>
          </a:p>
          <a:p>
            <a:r>
              <a:rPr lang="en-US" dirty="0"/>
              <a:t>“…mother had let the bird out to fly around every morning.” “In every corner of the cage was a pile of pennies.   I can infer that the bird saw the pennies and picked them to take them back to his cage. </a:t>
            </a:r>
          </a:p>
        </p:txBody>
      </p:sp>
      <p:sp>
        <p:nvSpPr>
          <p:cNvPr id="4" name="Slide Number Placeholder 3"/>
          <p:cNvSpPr>
            <a:spLocks noGrp="1"/>
          </p:cNvSpPr>
          <p:nvPr>
            <p:ph type="sldNum" sz="quarter" idx="5"/>
          </p:nvPr>
        </p:nvSpPr>
        <p:spPr/>
        <p:txBody>
          <a:bodyPr/>
          <a:lstStyle/>
          <a:p>
            <a:fld id="{5C6FFB29-D618-4EC0-AAEE-1B95D8759305}" type="slidenum">
              <a:rPr lang="en-US" smtClean="0"/>
              <a:t>9</a:t>
            </a:fld>
            <a:endParaRPr lang="en-US"/>
          </a:p>
        </p:txBody>
      </p:sp>
    </p:spTree>
    <p:extLst>
      <p:ext uri="{BB962C8B-B14F-4D97-AF65-F5344CB8AC3E}">
        <p14:creationId xmlns:p14="http://schemas.microsoft.com/office/powerpoint/2010/main" val="84717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FFB29-D618-4EC0-AAEE-1B95D8759305}" type="slidenum">
              <a:rPr lang="en-US" smtClean="0"/>
              <a:t>11</a:t>
            </a:fld>
            <a:endParaRPr lang="en-US"/>
          </a:p>
        </p:txBody>
      </p:sp>
    </p:spTree>
    <p:extLst>
      <p:ext uri="{BB962C8B-B14F-4D97-AF65-F5344CB8AC3E}">
        <p14:creationId xmlns:p14="http://schemas.microsoft.com/office/powerpoint/2010/main" val="322479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FFB29-D618-4EC0-AAEE-1B95D8759305}" type="slidenum">
              <a:rPr lang="en-US" smtClean="0"/>
              <a:t>12</a:t>
            </a:fld>
            <a:endParaRPr lang="en-US"/>
          </a:p>
        </p:txBody>
      </p:sp>
    </p:spTree>
    <p:extLst>
      <p:ext uri="{BB962C8B-B14F-4D97-AF65-F5344CB8AC3E}">
        <p14:creationId xmlns:p14="http://schemas.microsoft.com/office/powerpoint/2010/main" val="54762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08B9EBBA-996F-894A-B54A-D6246ED52CEA}" type="datetimeFigureOut">
              <a:rPr lang="en-US" smtClean="0"/>
              <a:pPr/>
              <a:t>3/23/2020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31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99327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7137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28453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3622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B482E8-6E0E-1B4F-B1FD-C69DB9E858D9}"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8433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B482E8-6E0E-1B4F-B1FD-C69DB9E858D9}"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3140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82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03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096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50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59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622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32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631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830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07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9B482E8-6E0E-1B4F-B1FD-C69DB9E858D9}" type="datetimeFigureOut">
              <a:rPr lang="en-US" smtClean="0"/>
              <a:pPr/>
              <a:t>3/23/2020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24196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4778" y="5538410"/>
            <a:ext cx="8825658" cy="1319590"/>
          </a:xfrm>
        </p:spPr>
        <p:txBody>
          <a:bodyPr vert="horz" lIns="91440" tIns="45720" rIns="91440" bIns="45720" rtlCol="0">
            <a:noAutofit/>
          </a:bodyPr>
          <a:lstStyle/>
          <a:p>
            <a:pPr algn="r">
              <a:lnSpc>
                <a:spcPct val="90000"/>
              </a:lnSpc>
            </a:pPr>
            <a:r>
              <a:rPr lang="en-US" sz="3600" b="1" i="1" dirty="0">
                <a:latin typeface="Baskerville Old Face" panose="02020602080505020303" pitchFamily="18" charset="0"/>
              </a:rPr>
              <a:t>Supporting Inferences Using Text Evidence</a:t>
            </a:r>
            <a:br>
              <a:rPr lang="en-US" sz="3600" b="1" i="1" dirty="0">
                <a:latin typeface="Baskerville Old Face" panose="02020602080505020303" pitchFamily="18" charset="0"/>
              </a:rPr>
            </a:br>
            <a:r>
              <a:rPr lang="en-US" sz="3600" b="1" i="1" dirty="0">
                <a:latin typeface="Baskerville Old Face" panose="02020602080505020303" pitchFamily="18" charset="0"/>
              </a:rPr>
              <a:t>Ms. Rodgers</a:t>
            </a:r>
            <a:br>
              <a:rPr lang="en-US" sz="3600" i="1" dirty="0">
                <a:latin typeface="Baskerville Old Face" panose="02020602080505020303" pitchFamily="18" charset="0"/>
              </a:rPr>
            </a:br>
            <a:r>
              <a:rPr lang="en-US" sz="3600" b="1" i="1" dirty="0">
                <a:latin typeface="Baskerville Old Face" panose="02020602080505020303" pitchFamily="18" charset="0"/>
              </a:rPr>
              <a:t>4</a:t>
            </a:r>
            <a:r>
              <a:rPr lang="en-US" sz="3600" b="1" i="1" baseline="30000" dirty="0">
                <a:latin typeface="Baskerville Old Face" panose="02020602080505020303" pitchFamily="18" charset="0"/>
              </a:rPr>
              <a:t>th</a:t>
            </a:r>
            <a:r>
              <a:rPr lang="en-US" sz="3600" b="1" i="1" dirty="0">
                <a:latin typeface="Baskerville Old Face" panose="02020602080505020303" pitchFamily="18" charset="0"/>
              </a:rPr>
              <a:t> Grade ELA</a:t>
            </a:r>
            <a:br>
              <a:rPr lang="en-US" sz="3600" i="1" dirty="0">
                <a:latin typeface="Baskerville Old Face" panose="02020602080505020303" pitchFamily="18" charset="0"/>
              </a:rPr>
            </a:br>
            <a:r>
              <a:rPr lang="en-US" sz="2800" b="1" i="1" dirty="0">
                <a:solidFill>
                  <a:srgbClr val="0070C0"/>
                </a:solidFill>
                <a:latin typeface="Baskerville Old Face" panose="02020602080505020303" pitchFamily="18" charset="0"/>
              </a:rPr>
              <a:t>Date: 3.25.20</a:t>
            </a:r>
          </a:p>
        </p:txBody>
      </p:sp>
      <p:pic>
        <p:nvPicPr>
          <p:cNvPr id="5" name="Picture 4" descr="jjjjjjj"/>
          <p:cNvPicPr>
            <a:picLocks noChangeAspect="1"/>
          </p:cNvPicPr>
          <p:nvPr/>
        </p:nvPicPr>
        <p:blipFill rotWithShape="1">
          <a:blip r:embed="rId2"/>
          <a:srcRect t="3472" r="-1" b="13939"/>
          <a:stretch/>
        </p:blipFill>
        <p:spPr>
          <a:xfrm>
            <a:off x="478971" y="443812"/>
            <a:ext cx="9942287" cy="4100059"/>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87942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116A-2A45-4A91-B489-D381E0384488}"/>
              </a:ext>
            </a:extLst>
          </p:cNvPr>
          <p:cNvSpPr>
            <a:spLocks noGrp="1"/>
          </p:cNvSpPr>
          <p:nvPr>
            <p:ph type="title"/>
          </p:nvPr>
        </p:nvSpPr>
        <p:spPr/>
        <p:txBody>
          <a:bodyPr/>
          <a:lstStyle/>
          <a:p>
            <a:r>
              <a:rPr lang="en-US" b="1" dirty="0">
                <a:solidFill>
                  <a:srgbClr val="FFFF00"/>
                </a:solidFill>
                <a:latin typeface="Baskerville Old Face" panose="02020602080505020303" pitchFamily="18" charset="0"/>
              </a:rPr>
              <a:t>Closing: Review </a:t>
            </a:r>
            <a:br>
              <a:rPr lang="en-US" sz="4400" b="1" dirty="0">
                <a:solidFill>
                  <a:srgbClr val="002060"/>
                </a:solidFill>
                <a:highlight>
                  <a:srgbClr val="FFFF00"/>
                </a:highlight>
                <a:latin typeface="Baskerville Old Face" panose="02020602080505020303" pitchFamily="18" charset="0"/>
              </a:rPr>
            </a:br>
            <a:r>
              <a:rPr lang="en-US" sz="1800" b="1" dirty="0">
                <a:solidFill>
                  <a:srgbClr val="002060"/>
                </a:solidFill>
                <a:highlight>
                  <a:srgbClr val="FFFF00"/>
                </a:highlight>
              </a:rPr>
              <a:t>Explore: </a:t>
            </a:r>
            <a:r>
              <a:rPr lang="en-US" sz="1800" b="1" dirty="0">
                <a:solidFill>
                  <a:schemeClr val="bg1"/>
                </a:solidFill>
                <a:latin typeface="Baskerville Old Face" panose="02020602080505020303" pitchFamily="18" charset="0"/>
              </a:rPr>
              <a:t>Think about what details in the text you will use to help support your inference. </a:t>
            </a:r>
            <a:endParaRPr lang="en-US" sz="1800" dirty="0"/>
          </a:p>
        </p:txBody>
      </p:sp>
      <p:sp>
        <p:nvSpPr>
          <p:cNvPr id="3" name="Text Placeholder 2">
            <a:extLst>
              <a:ext uri="{FF2B5EF4-FFF2-40B4-BE49-F238E27FC236}">
                <a16:creationId xmlns:a16="http://schemas.microsoft.com/office/drawing/2014/main" id="{AFC90EA0-35DE-40D2-96D9-DA10E57A8D3A}"/>
              </a:ext>
            </a:extLst>
          </p:cNvPr>
          <p:cNvSpPr>
            <a:spLocks noGrp="1"/>
          </p:cNvSpPr>
          <p:nvPr>
            <p:ph type="body" idx="1"/>
          </p:nvPr>
        </p:nvSpPr>
        <p:spPr>
          <a:xfrm>
            <a:off x="1154952" y="2603500"/>
            <a:ext cx="4825157" cy="576262"/>
          </a:xfrm>
        </p:spPr>
        <p:txBody>
          <a:bodyPr/>
          <a:lstStyle/>
          <a:p>
            <a:r>
              <a:rPr lang="en-US" b="1" dirty="0">
                <a:solidFill>
                  <a:srgbClr val="002060"/>
                </a:solidFill>
              </a:rPr>
              <a:t>Part A</a:t>
            </a:r>
          </a:p>
        </p:txBody>
      </p:sp>
      <p:sp>
        <p:nvSpPr>
          <p:cNvPr id="4" name="Content Placeholder 3">
            <a:extLst>
              <a:ext uri="{FF2B5EF4-FFF2-40B4-BE49-F238E27FC236}">
                <a16:creationId xmlns:a16="http://schemas.microsoft.com/office/drawing/2014/main" id="{C25DB89D-0A9C-41C7-AEC1-2BC56BA06188}"/>
              </a:ext>
            </a:extLst>
          </p:cNvPr>
          <p:cNvSpPr>
            <a:spLocks noGrp="1"/>
          </p:cNvSpPr>
          <p:nvPr>
            <p:ph sz="half" idx="2"/>
          </p:nvPr>
        </p:nvSpPr>
        <p:spPr>
          <a:xfrm>
            <a:off x="1154954" y="3179762"/>
            <a:ext cx="4825158" cy="3544595"/>
          </a:xfrm>
        </p:spPr>
        <p:txBody>
          <a:bodyPr>
            <a:normAutofit fontScale="92500" lnSpcReduction="20000"/>
          </a:bodyPr>
          <a:lstStyle/>
          <a:p>
            <a:pPr marL="0" indent="0">
              <a:buNone/>
            </a:pPr>
            <a:r>
              <a:rPr lang="en-US" b="1" dirty="0">
                <a:solidFill>
                  <a:srgbClr val="002060"/>
                </a:solidFill>
                <a:highlight>
                  <a:srgbClr val="FFFF00"/>
                </a:highlight>
              </a:rPr>
              <a:t>Explore: </a:t>
            </a:r>
            <a:r>
              <a:rPr lang="en-US" b="1" dirty="0">
                <a:solidFill>
                  <a:srgbClr val="002060"/>
                </a:solidFill>
              </a:rPr>
              <a:t>What key detail from this lesson helped you to make a reasonable guess about who the penny thief was?</a:t>
            </a:r>
          </a:p>
          <a:p>
            <a:pPr>
              <a:buClr>
                <a:srgbClr val="002060"/>
              </a:buClr>
              <a:buAutoNum type="alphaUcPeriod"/>
            </a:pPr>
            <a:r>
              <a:rPr lang="en-US" dirty="0">
                <a:solidFill>
                  <a:srgbClr val="002060"/>
                </a:solidFill>
              </a:rPr>
              <a:t>The family got a parakeet the same day they moved into the apartment.</a:t>
            </a:r>
          </a:p>
          <a:p>
            <a:pPr>
              <a:buClr>
                <a:srgbClr val="002060"/>
              </a:buClr>
              <a:buAutoNum type="alphaUcPeriod"/>
            </a:pPr>
            <a:r>
              <a:rPr lang="en-US" dirty="0">
                <a:solidFill>
                  <a:srgbClr val="002060"/>
                </a:solidFill>
              </a:rPr>
              <a:t>The family did not know where the missing pennies were.</a:t>
            </a:r>
          </a:p>
          <a:p>
            <a:pPr>
              <a:buClr>
                <a:srgbClr val="002060"/>
              </a:buClr>
              <a:buAutoNum type="alphaUcPeriod"/>
            </a:pPr>
            <a:r>
              <a:rPr lang="en-US" dirty="0">
                <a:solidFill>
                  <a:srgbClr val="002060"/>
                </a:solidFill>
              </a:rPr>
              <a:t>What I knew about some birds being attracted to shiny objects. </a:t>
            </a:r>
          </a:p>
          <a:p>
            <a:pPr>
              <a:buClr>
                <a:srgbClr val="002060"/>
              </a:buClr>
              <a:buAutoNum type="alphaUcPeriod"/>
            </a:pPr>
            <a:r>
              <a:rPr lang="en-US" dirty="0">
                <a:solidFill>
                  <a:srgbClr val="002060"/>
                </a:solidFill>
              </a:rPr>
              <a:t>The family wanted to wait on a new name for the pet. </a:t>
            </a:r>
          </a:p>
          <a:p>
            <a:pPr>
              <a:buAutoNum type="alphaUcPeriod"/>
            </a:pPr>
            <a:endParaRPr lang="en-US" dirty="0"/>
          </a:p>
        </p:txBody>
      </p:sp>
      <p:sp>
        <p:nvSpPr>
          <p:cNvPr id="5" name="Text Placeholder 4">
            <a:extLst>
              <a:ext uri="{FF2B5EF4-FFF2-40B4-BE49-F238E27FC236}">
                <a16:creationId xmlns:a16="http://schemas.microsoft.com/office/drawing/2014/main" id="{1803242E-5C29-44F2-B8EE-8249E6CB5BA3}"/>
              </a:ext>
            </a:extLst>
          </p:cNvPr>
          <p:cNvSpPr>
            <a:spLocks noGrp="1"/>
          </p:cNvSpPr>
          <p:nvPr>
            <p:ph type="body" sz="quarter" idx="3"/>
          </p:nvPr>
        </p:nvSpPr>
        <p:spPr/>
        <p:txBody>
          <a:bodyPr/>
          <a:lstStyle/>
          <a:p>
            <a:r>
              <a:rPr lang="en-US" b="1" dirty="0">
                <a:solidFill>
                  <a:srgbClr val="002060"/>
                </a:solidFill>
              </a:rPr>
              <a:t>Part B</a:t>
            </a:r>
          </a:p>
        </p:txBody>
      </p:sp>
      <p:sp>
        <p:nvSpPr>
          <p:cNvPr id="6" name="Content Placeholder 5">
            <a:extLst>
              <a:ext uri="{FF2B5EF4-FFF2-40B4-BE49-F238E27FC236}">
                <a16:creationId xmlns:a16="http://schemas.microsoft.com/office/drawing/2014/main" id="{35CFFCE0-4E3B-4B14-A2F0-41E87EFADA0F}"/>
              </a:ext>
            </a:extLst>
          </p:cNvPr>
          <p:cNvSpPr>
            <a:spLocks noGrp="1"/>
          </p:cNvSpPr>
          <p:nvPr>
            <p:ph sz="quarter" idx="4"/>
          </p:nvPr>
        </p:nvSpPr>
        <p:spPr>
          <a:xfrm>
            <a:off x="6208710" y="3179762"/>
            <a:ext cx="4825159" cy="3544595"/>
          </a:xfrm>
        </p:spPr>
        <p:txBody>
          <a:bodyPr>
            <a:normAutofit fontScale="92500" lnSpcReduction="20000"/>
          </a:bodyPr>
          <a:lstStyle/>
          <a:p>
            <a:pPr marL="0" indent="0">
              <a:buNone/>
            </a:pPr>
            <a:r>
              <a:rPr lang="en-US" b="1" dirty="0">
                <a:solidFill>
                  <a:srgbClr val="002060"/>
                </a:solidFill>
              </a:rPr>
              <a:t>Choose evidence from the text to help support your answer in Part A.</a:t>
            </a:r>
          </a:p>
          <a:p>
            <a:pPr marL="0" indent="0">
              <a:buNone/>
            </a:pPr>
            <a:endParaRPr lang="en-US" b="1" dirty="0">
              <a:solidFill>
                <a:srgbClr val="002060"/>
              </a:solidFill>
            </a:endParaRPr>
          </a:p>
          <a:p>
            <a:pPr>
              <a:buClr>
                <a:srgbClr val="002060"/>
              </a:buClr>
              <a:buFont typeface="+mj-lt"/>
              <a:buAutoNum type="alphaUcPeriod"/>
            </a:pPr>
            <a:r>
              <a:rPr lang="en-US" dirty="0">
                <a:solidFill>
                  <a:srgbClr val="002060"/>
                </a:solidFill>
              </a:rPr>
              <a:t>“None of us knew where the pennies had gone.”</a:t>
            </a:r>
          </a:p>
          <a:p>
            <a:pPr>
              <a:buClr>
                <a:srgbClr val="002060"/>
              </a:buClr>
              <a:buFont typeface="+mj-lt"/>
              <a:buAutoNum type="alphaUcPeriod"/>
            </a:pPr>
            <a:r>
              <a:rPr lang="en-US" dirty="0">
                <a:solidFill>
                  <a:srgbClr val="002060"/>
                </a:solidFill>
              </a:rPr>
              <a:t>“We couldn’t find a name that everyone agreed on, so we agreed to think about it a while.”</a:t>
            </a:r>
          </a:p>
          <a:p>
            <a:pPr>
              <a:buClr>
                <a:srgbClr val="002060"/>
              </a:buClr>
              <a:buFont typeface="+mj-lt"/>
              <a:buAutoNum type="alphaUcPeriod"/>
            </a:pPr>
            <a:r>
              <a:rPr lang="en-US" dirty="0">
                <a:solidFill>
                  <a:srgbClr val="002060"/>
                </a:solidFill>
              </a:rPr>
              <a:t>“In every corner of the cage was a pile of pennies.”</a:t>
            </a:r>
          </a:p>
          <a:p>
            <a:pPr>
              <a:buClr>
                <a:srgbClr val="002060"/>
              </a:buClr>
              <a:buFont typeface="+mj-lt"/>
              <a:buAutoNum type="alphaUcPeriod"/>
            </a:pPr>
            <a:r>
              <a:rPr lang="en-US" dirty="0">
                <a:solidFill>
                  <a:srgbClr val="002060"/>
                </a:solidFill>
              </a:rPr>
              <a:t>“My family got a parakeet on the very day that we moved into our new apartment.”</a:t>
            </a:r>
          </a:p>
          <a:p>
            <a:pPr marL="0" indent="0">
              <a:buNone/>
            </a:pPr>
            <a:endParaRPr lang="en-US" b="1" dirty="0">
              <a:solidFill>
                <a:srgbClr val="002060"/>
              </a:solidFill>
            </a:endParaRPr>
          </a:p>
          <a:p>
            <a:pPr marL="0" indent="0">
              <a:buNone/>
            </a:pPr>
            <a:endParaRPr lang="en-US" b="1" dirty="0">
              <a:solidFill>
                <a:srgbClr val="002060"/>
              </a:solidFill>
            </a:endParaRPr>
          </a:p>
          <a:p>
            <a:pPr>
              <a:buFont typeface="+mj-lt"/>
              <a:buAutoNum type="alphaUcPeriod"/>
            </a:pPr>
            <a:endParaRPr lang="en-US" b="1" dirty="0"/>
          </a:p>
        </p:txBody>
      </p:sp>
    </p:spTree>
    <p:extLst>
      <p:ext uri="{BB962C8B-B14F-4D97-AF65-F5344CB8AC3E}">
        <p14:creationId xmlns:p14="http://schemas.microsoft.com/office/powerpoint/2010/main" val="189574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2" name="Rectangle 11">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649567" y="586622"/>
            <a:ext cx="3556031" cy="1305070"/>
          </a:xfrm>
        </p:spPr>
        <p:txBody>
          <a:bodyPr vert="horz" lIns="91440" tIns="45720" rIns="91440" bIns="45720" rtlCol="0">
            <a:noAutofit/>
          </a:bodyPr>
          <a:lstStyle/>
          <a:p>
            <a:pPr>
              <a:lnSpc>
                <a:spcPct val="90000"/>
              </a:lnSpc>
            </a:pPr>
            <a:r>
              <a:rPr lang="en-US" sz="2400" b="1" dirty="0">
                <a:latin typeface="Baskerville Old Face" panose="02020602080505020303" pitchFamily="18" charset="0"/>
              </a:rPr>
              <a:t>Check for Understanding: </a:t>
            </a:r>
            <a:br>
              <a:rPr lang="en-US" sz="2400" dirty="0">
                <a:latin typeface="Baskerville Old Face" panose="02020602080505020303" pitchFamily="18" charset="0"/>
              </a:rPr>
            </a:br>
            <a:r>
              <a:rPr lang="en-US" sz="2400" b="1" i="1" dirty="0">
                <a:solidFill>
                  <a:srgbClr val="FFFF00"/>
                </a:solidFill>
                <a:latin typeface="Baskerville Old Face" panose="02020602080505020303" pitchFamily="18" charset="0"/>
              </a:rPr>
              <a:t>Did you master it?</a:t>
            </a:r>
            <a:br>
              <a:rPr lang="en-US" sz="2400" b="1" dirty="0">
                <a:solidFill>
                  <a:srgbClr val="FFFF00"/>
                </a:solidFill>
                <a:latin typeface="Baskerville Old Face" panose="02020602080505020303" pitchFamily="18" charset="0"/>
              </a:rPr>
            </a:br>
            <a:r>
              <a:rPr lang="en-US" sz="2400" dirty="0">
                <a:latin typeface="Baskerville Old Face" panose="02020602080505020303" pitchFamily="18" charset="0"/>
              </a:rPr>
              <a:t>Review Learning Targets </a:t>
            </a:r>
          </a:p>
        </p:txBody>
      </p:sp>
      <p:sp>
        <p:nvSpPr>
          <p:cNvPr id="6" name="Content Placeholder 5"/>
          <p:cNvSpPr>
            <a:spLocks noGrp="1"/>
          </p:cNvSpPr>
          <p:nvPr>
            <p:ph idx="1"/>
          </p:nvPr>
        </p:nvSpPr>
        <p:spPr>
          <a:xfrm>
            <a:off x="548640" y="2120900"/>
            <a:ext cx="4028645" cy="3898900"/>
          </a:xfrm>
        </p:spPr>
        <p:txBody>
          <a:bodyPr>
            <a:noAutofit/>
          </a:bodyPr>
          <a:lstStyle/>
          <a:p>
            <a:pPr>
              <a:buClr>
                <a:srgbClr val="FFFF00"/>
              </a:buClr>
              <a:buFont typeface="Wingdings" panose="05000000000000000000" pitchFamily="2" charset="2"/>
              <a:buChar char="ü"/>
            </a:pPr>
            <a:r>
              <a:rPr lang="en-US" dirty="0">
                <a:solidFill>
                  <a:schemeClr val="tx1"/>
                </a:solidFill>
                <a:highlight>
                  <a:srgbClr val="FFFF00"/>
                </a:highlight>
                <a:latin typeface="Baskerville Old Face" panose="02020602080505020303" pitchFamily="18" charset="0"/>
              </a:rPr>
              <a:t>RL.KID.1)(RI.KID.1)</a:t>
            </a:r>
            <a:br>
              <a:rPr lang="en-US" dirty="0">
                <a:solidFill>
                  <a:srgbClr val="92D050"/>
                </a:solidFill>
                <a:highlight>
                  <a:srgbClr val="FFFF00"/>
                </a:highlight>
                <a:latin typeface="Baskerville Old Face" panose="02020602080505020303" pitchFamily="18" charset="0"/>
              </a:rPr>
            </a:br>
            <a:r>
              <a:rPr lang="en-US" sz="2400" dirty="0">
                <a:solidFill>
                  <a:schemeClr val="bg1"/>
                </a:solidFill>
                <a:latin typeface="Baskerville Old Face" panose="02020602080505020303" pitchFamily="18" charset="0"/>
              </a:rPr>
              <a:t>SWBAT</a:t>
            </a:r>
            <a:r>
              <a:rPr lang="en-US" sz="2400" dirty="0">
                <a:solidFill>
                  <a:srgbClr val="92D050"/>
                </a:solidFill>
                <a:latin typeface="Baskerville Old Face" panose="02020602080505020303" pitchFamily="18" charset="0"/>
              </a:rPr>
              <a:t> </a:t>
            </a:r>
            <a:r>
              <a:rPr lang="en-US" sz="2400" b="1" i="1" dirty="0">
                <a:solidFill>
                  <a:srgbClr val="FFFF00"/>
                </a:solidFill>
                <a:latin typeface="Baskerville Old Face" panose="02020602080505020303" pitchFamily="18" charset="0"/>
              </a:rPr>
              <a:t>refer</a:t>
            </a:r>
            <a:r>
              <a:rPr lang="en-US" sz="2400" dirty="0">
                <a:solidFill>
                  <a:schemeClr val="bg2"/>
                </a:solidFill>
                <a:latin typeface="Baskerville Old Face" panose="02020602080505020303" pitchFamily="18" charset="0"/>
              </a:rPr>
              <a:t> </a:t>
            </a:r>
            <a:r>
              <a:rPr lang="en-US" sz="2400" dirty="0">
                <a:solidFill>
                  <a:schemeClr val="bg1"/>
                </a:solidFill>
                <a:latin typeface="Baskerville Old Face" panose="02020602080505020303" pitchFamily="18" charset="0"/>
              </a:rPr>
              <a:t>to</a:t>
            </a:r>
            <a:r>
              <a:rPr lang="en-US" sz="2400" dirty="0">
                <a:solidFill>
                  <a:schemeClr val="bg2"/>
                </a:solidFill>
                <a:latin typeface="Baskerville Old Face" panose="02020602080505020303" pitchFamily="18" charset="0"/>
              </a:rPr>
              <a:t> </a:t>
            </a:r>
            <a:r>
              <a:rPr lang="en-US" sz="2400" b="1" i="1" dirty="0">
                <a:solidFill>
                  <a:srgbClr val="FFFF00"/>
                </a:solidFill>
                <a:latin typeface="Baskerville Old Face" panose="02020602080505020303" pitchFamily="18" charset="0"/>
              </a:rPr>
              <a:t>details and examples </a:t>
            </a:r>
            <a:r>
              <a:rPr lang="en-US" sz="2400" dirty="0">
                <a:solidFill>
                  <a:schemeClr val="bg1"/>
                </a:solidFill>
                <a:latin typeface="Baskerville Old Face" panose="02020602080505020303" pitchFamily="18" charset="0"/>
              </a:rPr>
              <a:t>in the text “The Penny Thief” IOT </a:t>
            </a:r>
            <a:r>
              <a:rPr lang="en-US" sz="2400" b="1" i="1" dirty="0">
                <a:solidFill>
                  <a:srgbClr val="FFFF00"/>
                </a:solidFill>
                <a:latin typeface="Baskerville Old Face" panose="02020602080505020303" pitchFamily="18" charset="0"/>
              </a:rPr>
              <a:t>explain</a:t>
            </a:r>
            <a:r>
              <a:rPr lang="en-US" sz="2400" dirty="0">
                <a:solidFill>
                  <a:schemeClr val="bg2"/>
                </a:solidFill>
                <a:latin typeface="Baskerville Old Face" panose="02020602080505020303" pitchFamily="18" charset="0"/>
              </a:rPr>
              <a:t> </a:t>
            </a:r>
            <a:r>
              <a:rPr lang="en-US" sz="2400" dirty="0">
                <a:solidFill>
                  <a:schemeClr val="bg1"/>
                </a:solidFill>
                <a:latin typeface="Baskerville Old Face" panose="02020602080505020303" pitchFamily="18" charset="0"/>
              </a:rPr>
              <a:t>what the text says </a:t>
            </a:r>
            <a:r>
              <a:rPr lang="en-US" sz="2400" b="1" i="1" dirty="0">
                <a:solidFill>
                  <a:srgbClr val="FFFF00"/>
                </a:solidFill>
                <a:latin typeface="Baskerville Old Face" panose="02020602080505020303" pitchFamily="18" charset="0"/>
              </a:rPr>
              <a:t>explicitly</a:t>
            </a:r>
            <a:r>
              <a:rPr lang="en-US" sz="2400" dirty="0">
                <a:solidFill>
                  <a:schemeClr val="bg2"/>
                </a:solidFill>
                <a:latin typeface="Baskerville Old Face" panose="02020602080505020303" pitchFamily="18" charset="0"/>
              </a:rPr>
              <a:t>. </a:t>
            </a:r>
            <a:br>
              <a:rPr lang="en-US" sz="2400" dirty="0">
                <a:solidFill>
                  <a:schemeClr val="bg2"/>
                </a:solidFill>
                <a:latin typeface="Baskerville Old Face" panose="02020602080505020303" pitchFamily="18" charset="0"/>
              </a:rPr>
            </a:br>
            <a:r>
              <a:rPr lang="en-US" sz="2400" b="1" i="1" dirty="0">
                <a:solidFill>
                  <a:srgbClr val="FFFF00"/>
                </a:solidFill>
                <a:latin typeface="Baskerville Old Face" panose="02020602080505020303" pitchFamily="18" charset="0"/>
              </a:rPr>
              <a:t>and</a:t>
            </a:r>
            <a:r>
              <a:rPr lang="en-US" sz="2400" b="1" i="1" dirty="0">
                <a:solidFill>
                  <a:schemeClr val="tx1"/>
                </a:solidFill>
                <a:highlight>
                  <a:srgbClr val="FFFF00"/>
                </a:highlight>
                <a:latin typeface="Baskerville Old Face" panose="02020602080505020303" pitchFamily="18" charset="0"/>
              </a:rPr>
              <a:t> </a:t>
            </a:r>
            <a:br>
              <a:rPr lang="en-US" sz="2400" dirty="0">
                <a:latin typeface="Baskerville Old Face" panose="02020602080505020303" pitchFamily="18" charset="0"/>
              </a:rPr>
            </a:br>
            <a:r>
              <a:rPr lang="en-US" sz="2400" dirty="0">
                <a:solidFill>
                  <a:schemeClr val="bg1"/>
                </a:solidFill>
                <a:latin typeface="Baskerville Old Face" panose="02020602080505020303" pitchFamily="18" charset="0"/>
              </a:rPr>
              <a:t>SWBAT</a:t>
            </a:r>
            <a:r>
              <a:rPr lang="en-US" sz="2400" dirty="0">
                <a:latin typeface="Baskerville Old Face" panose="02020602080505020303" pitchFamily="18" charset="0"/>
              </a:rPr>
              <a:t> </a:t>
            </a:r>
            <a:r>
              <a:rPr lang="en-US" sz="2400" b="1" i="1" dirty="0">
                <a:solidFill>
                  <a:srgbClr val="FFFF00"/>
                </a:solidFill>
                <a:latin typeface="Baskerville Old Face" panose="02020602080505020303" pitchFamily="18" charset="0"/>
              </a:rPr>
              <a:t>refer</a:t>
            </a:r>
            <a:r>
              <a:rPr lang="en-US" sz="2400" dirty="0">
                <a:latin typeface="Baskerville Old Face" panose="02020602080505020303" pitchFamily="18" charset="0"/>
              </a:rPr>
              <a:t> </a:t>
            </a:r>
            <a:r>
              <a:rPr lang="en-US" sz="2400" dirty="0">
                <a:solidFill>
                  <a:schemeClr val="bg1"/>
                </a:solidFill>
                <a:latin typeface="Baskerville Old Face" panose="02020602080505020303" pitchFamily="18" charset="0"/>
              </a:rPr>
              <a:t>to</a:t>
            </a:r>
            <a:r>
              <a:rPr lang="en-US" sz="2400" dirty="0">
                <a:latin typeface="Baskerville Old Face" panose="02020602080505020303" pitchFamily="18" charset="0"/>
              </a:rPr>
              <a:t> </a:t>
            </a:r>
            <a:r>
              <a:rPr lang="en-US" sz="2400" b="1" i="1" dirty="0">
                <a:solidFill>
                  <a:srgbClr val="FFFF00"/>
                </a:solidFill>
                <a:latin typeface="Baskerville Old Face" panose="02020602080505020303" pitchFamily="18" charset="0"/>
              </a:rPr>
              <a:t>details and examples </a:t>
            </a:r>
            <a:r>
              <a:rPr lang="en-US" sz="2400" dirty="0">
                <a:solidFill>
                  <a:schemeClr val="bg1"/>
                </a:solidFill>
                <a:latin typeface="Baskerville Old Face" panose="02020602080505020303" pitchFamily="18" charset="0"/>
              </a:rPr>
              <a:t>in this text IOT </a:t>
            </a:r>
            <a:r>
              <a:rPr lang="en-US" sz="2400" b="1" i="1" dirty="0">
                <a:solidFill>
                  <a:srgbClr val="FFFF00"/>
                </a:solidFill>
                <a:latin typeface="Baskerville Old Face" panose="02020602080505020303" pitchFamily="18" charset="0"/>
              </a:rPr>
              <a:t>draw inferences</a:t>
            </a:r>
            <a:r>
              <a:rPr lang="en-US" sz="2400" dirty="0">
                <a:solidFill>
                  <a:schemeClr val="bg2"/>
                </a:solidFill>
                <a:latin typeface="Baskerville Old Face" panose="02020602080505020303" pitchFamily="18" charset="0"/>
              </a:rPr>
              <a:t> </a:t>
            </a:r>
            <a:r>
              <a:rPr lang="en-US" sz="2400" dirty="0">
                <a:solidFill>
                  <a:schemeClr val="bg1"/>
                </a:solidFill>
                <a:latin typeface="Baskerville Old Face" panose="02020602080505020303" pitchFamily="18" charset="0"/>
              </a:rPr>
              <a:t>from the text. </a:t>
            </a:r>
            <a:br>
              <a:rPr lang="en-US" sz="2800" dirty="0">
                <a:solidFill>
                  <a:schemeClr val="bg2"/>
                </a:solidFill>
                <a:latin typeface="Baskerville Old Face" panose="02020602080505020303" pitchFamily="18" charset="0"/>
              </a:rPr>
            </a:br>
            <a:br>
              <a:rPr lang="en-US" sz="2800" dirty="0">
                <a:solidFill>
                  <a:schemeClr val="bg2"/>
                </a:solidFill>
                <a:latin typeface="Baskerville Old Face" panose="02020602080505020303" pitchFamily="18" charset="0"/>
              </a:rPr>
            </a:br>
            <a:endParaRPr lang="en-US" sz="2800" dirty="0">
              <a:solidFill>
                <a:schemeClr val="bg1"/>
              </a:solidFill>
            </a:endParaRPr>
          </a:p>
        </p:txBody>
      </p:sp>
      <p:pic>
        <p:nvPicPr>
          <p:cNvPr id="4" name="Picture 3" descr="A picture containing drawing&#10;&#10;Description automatically generated">
            <a:extLst>
              <a:ext uri="{FF2B5EF4-FFF2-40B4-BE49-F238E27FC236}">
                <a16:creationId xmlns:a16="http://schemas.microsoft.com/office/drawing/2014/main" id="{19387B51-75B6-4C03-AA0C-90E6E2C5455A}"/>
              </a:ext>
            </a:extLst>
          </p:cNvPr>
          <p:cNvPicPr>
            <a:picLocks noChangeAspect="1"/>
          </p:cNvPicPr>
          <p:nvPr/>
        </p:nvPicPr>
        <p:blipFill>
          <a:blip r:embed="rId4"/>
          <a:stretch>
            <a:fillRect/>
          </a:stretch>
        </p:blipFill>
        <p:spPr>
          <a:xfrm>
            <a:off x="5457748" y="1076746"/>
            <a:ext cx="5250498" cy="5250498"/>
          </a:xfrm>
          <a:prstGeom prst="rect">
            <a:avLst/>
          </a:prstGeom>
        </p:spPr>
      </p:pic>
      <p:sp>
        <p:nvSpPr>
          <p:cNvPr id="23" name="Rectangle 22">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859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1" name="Rectangle 12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Oval 12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3" name="Oval 12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4" name="Oval 12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5" name="Oval 12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6" name="Oval 12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9" name="Rectangle 12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D2FBA9-8C8E-4B5F-BF93-F4BF8F29C5B3}"/>
              </a:ext>
            </a:extLst>
          </p:cNvPr>
          <p:cNvSpPr>
            <a:spLocks noGrp="1"/>
          </p:cNvSpPr>
          <p:nvPr>
            <p:ph type="title"/>
          </p:nvPr>
        </p:nvSpPr>
        <p:spPr>
          <a:xfrm>
            <a:off x="7004645" y="3213256"/>
            <a:ext cx="4535926" cy="3153753"/>
          </a:xfrm>
        </p:spPr>
        <p:txBody>
          <a:bodyPr vert="horz" lIns="91440" tIns="45720" rIns="91440" bIns="45720" rtlCol="0" anchor="b">
            <a:noAutofit/>
          </a:bodyPr>
          <a:lstStyle/>
          <a:p>
            <a:r>
              <a:rPr lang="en-US" sz="2400" dirty="0">
                <a:solidFill>
                  <a:schemeClr val="bg1"/>
                </a:solidFill>
                <a:latin typeface="Baskerville Old Face" panose="02020602080505020303" pitchFamily="18" charset="0"/>
              </a:rPr>
              <a:t>Well my friends we have come to end of this lesson, but hopefully not at the end your learning. Although during these times we are not learning in the classroom, your learning should not stop. Use all the resources you have available to keep your creative brain flowing. Stay positive, focus, and fearless because based on the evidence and what I know, I can infer that these times won’t last forever. Until next time keep calm and keep learning!</a:t>
            </a:r>
            <a:br>
              <a:rPr lang="en-US" sz="2400" dirty="0">
                <a:solidFill>
                  <a:schemeClr val="bg1"/>
                </a:solidFill>
                <a:latin typeface="Baskerville Old Face" panose="02020602080505020303" pitchFamily="18" charset="0"/>
              </a:rPr>
            </a:br>
            <a:endParaRPr lang="en-US" sz="2400" b="0" i="0" kern="1200" dirty="0">
              <a:solidFill>
                <a:schemeClr val="bg1"/>
              </a:solidFill>
              <a:latin typeface="Baskerville Old Face" panose="02020602080505020303" pitchFamily="18" charset="0"/>
            </a:endParaRPr>
          </a:p>
        </p:txBody>
      </p:sp>
      <p:grpSp>
        <p:nvGrpSpPr>
          <p:cNvPr id="131" name="Group 130">
            <a:extLst>
              <a:ext uri="{FF2B5EF4-FFF2-40B4-BE49-F238E27FC236}">
                <a16:creationId xmlns:a16="http://schemas.microsoft.com/office/drawing/2014/main" id="{2169BF4F-FA69-4E06-93B5-C5B81BD76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832" y="396837"/>
            <a:ext cx="6451504" cy="6058999"/>
            <a:chOff x="423332" y="396837"/>
            <a:chExt cx="6451504" cy="6058999"/>
          </a:xfrm>
        </p:grpSpPr>
        <p:sp>
          <p:nvSpPr>
            <p:cNvPr id="132" name="Rectangle 131">
              <a:extLst>
                <a:ext uri="{FF2B5EF4-FFF2-40B4-BE49-F238E27FC236}">
                  <a16:creationId xmlns:a16="http://schemas.microsoft.com/office/drawing/2014/main" id="{5D9C4CA6-15F9-4BC3-936C-F4C75E36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593738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3" name="Freeform 5">
              <a:extLst>
                <a:ext uri="{FF2B5EF4-FFF2-40B4-BE49-F238E27FC236}">
                  <a16:creationId xmlns:a16="http://schemas.microsoft.com/office/drawing/2014/main" id="{879461D6-F966-4977-B19A-EA3390368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4" name="Freeform 5">
              <a:extLst>
                <a:ext uri="{FF2B5EF4-FFF2-40B4-BE49-F238E27FC236}">
                  <a16:creationId xmlns:a16="http://schemas.microsoft.com/office/drawing/2014/main" id="{120109CC-85DE-4FEB-89DA-3E04B810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9" name="Picture 18" descr="A picture containing food&#10;&#10;Description automatically generated">
            <a:extLst>
              <a:ext uri="{FF2B5EF4-FFF2-40B4-BE49-F238E27FC236}">
                <a16:creationId xmlns:a16="http://schemas.microsoft.com/office/drawing/2014/main" id="{DAACEEB1-85F2-48EF-8B0F-C87A21B11957}"/>
              </a:ext>
            </a:extLst>
          </p:cNvPr>
          <p:cNvPicPr>
            <a:picLocks noChangeAspect="1"/>
          </p:cNvPicPr>
          <p:nvPr/>
        </p:nvPicPr>
        <p:blipFill>
          <a:blip r:embed="rId4"/>
          <a:stretch>
            <a:fillRect/>
          </a:stretch>
        </p:blipFill>
        <p:spPr>
          <a:xfrm>
            <a:off x="957247" y="797727"/>
            <a:ext cx="4643676" cy="5964845"/>
          </a:xfrm>
          <a:prstGeom prst="rect">
            <a:avLst/>
          </a:prstGeom>
        </p:spPr>
      </p:pic>
    </p:spTree>
    <p:extLst>
      <p:ext uri="{BB962C8B-B14F-4D97-AF65-F5344CB8AC3E}">
        <p14:creationId xmlns:p14="http://schemas.microsoft.com/office/powerpoint/2010/main" val="53171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9B6B-5514-4083-BA7C-5BE92A9FABB3}"/>
              </a:ext>
            </a:extLst>
          </p:cNvPr>
          <p:cNvSpPr>
            <a:spLocks noGrp="1"/>
          </p:cNvSpPr>
          <p:nvPr>
            <p:ph type="title"/>
          </p:nvPr>
        </p:nvSpPr>
        <p:spPr>
          <a:xfrm>
            <a:off x="1154953" y="973668"/>
            <a:ext cx="8761413" cy="706964"/>
          </a:xfrm>
        </p:spPr>
        <p:txBody>
          <a:bodyPr>
            <a:noAutofit/>
          </a:bodyPr>
          <a:lstStyle/>
          <a:p>
            <a:r>
              <a:rPr lang="en-US" sz="6600" b="1" dirty="0">
                <a:solidFill>
                  <a:srgbClr val="FFFF00"/>
                </a:solidFill>
                <a:latin typeface="Baskerville Old Face" panose="02020602080505020303" pitchFamily="18" charset="0"/>
              </a:rPr>
              <a:t>Question?</a:t>
            </a:r>
          </a:p>
        </p:txBody>
      </p:sp>
      <p:pic>
        <p:nvPicPr>
          <p:cNvPr id="8" name="Picture 7" descr="A close up of a logo&#10;&#10;Description automatically generated">
            <a:extLst>
              <a:ext uri="{FF2B5EF4-FFF2-40B4-BE49-F238E27FC236}">
                <a16:creationId xmlns:a16="http://schemas.microsoft.com/office/drawing/2014/main" id="{2F83DFCC-8C39-4FAD-AB6A-BB299332EE8A}"/>
              </a:ext>
            </a:extLst>
          </p:cNvPr>
          <p:cNvPicPr>
            <a:picLocks noChangeAspect="1"/>
          </p:cNvPicPr>
          <p:nvPr/>
        </p:nvPicPr>
        <p:blipFill>
          <a:blip r:embed="rId2"/>
          <a:stretch>
            <a:fillRect/>
          </a:stretch>
        </p:blipFill>
        <p:spPr>
          <a:xfrm>
            <a:off x="624741" y="2603500"/>
            <a:ext cx="2837125"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507B47BF-9E10-4DC6-9D5B-FBFF785697A9}"/>
              </a:ext>
            </a:extLst>
          </p:cNvPr>
          <p:cNvSpPr>
            <a:spLocks noGrp="1"/>
          </p:cNvSpPr>
          <p:nvPr>
            <p:ph idx="1"/>
          </p:nvPr>
        </p:nvSpPr>
        <p:spPr>
          <a:xfrm>
            <a:off x="4026772" y="2772312"/>
            <a:ext cx="7540487" cy="3416300"/>
          </a:xfrm>
        </p:spPr>
        <p:txBody>
          <a:bodyPr anchor="ctr">
            <a:normAutofit/>
          </a:bodyPr>
          <a:lstStyle/>
          <a:p>
            <a:pPr marL="0" indent="0">
              <a:buNone/>
            </a:pPr>
            <a:r>
              <a:rPr lang="en-US" sz="2800" b="1" dirty="0">
                <a:latin typeface="Baskerville Old Face" panose="02020602080505020303" pitchFamily="18" charset="0"/>
              </a:rPr>
              <a:t>When was the last time you made an inference?</a:t>
            </a:r>
          </a:p>
          <a:p>
            <a:pPr marL="0" indent="0">
              <a:buNone/>
            </a:pPr>
            <a:r>
              <a:rPr lang="en-US" sz="2800" i="1" dirty="0">
                <a:latin typeface="Baskerville Old Face" panose="02020602080505020303" pitchFamily="18" charset="0"/>
              </a:rPr>
              <a:t>You might ask: </a:t>
            </a:r>
            <a:r>
              <a:rPr lang="en-US" sz="2800" b="1" dirty="0">
                <a:latin typeface="Baskerville Old Face" panose="02020602080505020303" pitchFamily="18" charset="0"/>
              </a:rPr>
              <a:t>What’s an inference?</a:t>
            </a:r>
          </a:p>
          <a:p>
            <a:pPr marL="0" indent="0">
              <a:buNone/>
            </a:pPr>
            <a:r>
              <a:rPr lang="en-US" sz="3600" b="1" dirty="0">
                <a:solidFill>
                  <a:srgbClr val="002060"/>
                </a:solidFill>
                <a:latin typeface="Baskerville Old Face" panose="02020602080505020303" pitchFamily="18" charset="0"/>
              </a:rPr>
              <a:t>Inference:</a:t>
            </a:r>
            <a:r>
              <a:rPr lang="en-US" sz="2800" dirty="0">
                <a:latin typeface="Baskerville Old Face" panose="02020602080505020303" pitchFamily="18" charset="0"/>
              </a:rPr>
              <a:t> Making a </a:t>
            </a:r>
            <a:r>
              <a:rPr lang="en-US" sz="2800" b="1" dirty="0">
                <a:solidFill>
                  <a:srgbClr val="002060"/>
                </a:solidFill>
                <a:latin typeface="Baskerville Old Face" panose="02020602080505020303" pitchFamily="18" charset="0"/>
              </a:rPr>
              <a:t>“reasonable guess” </a:t>
            </a:r>
            <a:r>
              <a:rPr lang="en-US" sz="2800" dirty="0">
                <a:latin typeface="Baskerville Old Face" panose="02020602080505020303" pitchFamily="18" charset="0"/>
              </a:rPr>
              <a:t>using </a:t>
            </a:r>
            <a:r>
              <a:rPr lang="en-US" sz="2800" b="1" dirty="0">
                <a:solidFill>
                  <a:srgbClr val="002060"/>
                </a:solidFill>
                <a:latin typeface="Baskerville Old Face" panose="02020602080505020303" pitchFamily="18" charset="0"/>
              </a:rPr>
              <a:t>details and examples, </a:t>
            </a:r>
            <a:r>
              <a:rPr lang="en-US" sz="2800" dirty="0">
                <a:latin typeface="Baskerville Old Face" panose="02020602080505020303" pitchFamily="18" charset="0"/>
              </a:rPr>
              <a:t>as well as, what </a:t>
            </a:r>
            <a:r>
              <a:rPr lang="en-US" sz="2800" b="1" dirty="0">
                <a:solidFill>
                  <a:srgbClr val="002060"/>
                </a:solidFill>
                <a:latin typeface="Baskerville Old Face" panose="02020602080505020303" pitchFamily="18" charset="0"/>
              </a:rPr>
              <a:t>you already know</a:t>
            </a:r>
            <a:r>
              <a:rPr lang="en-US" sz="2800" dirty="0">
                <a:latin typeface="Baskerville Old Face" panose="02020602080505020303" pitchFamily="18" charset="0"/>
              </a:rPr>
              <a:t>. </a:t>
            </a:r>
          </a:p>
          <a:p>
            <a:pPr marL="0" indent="0">
              <a:buNone/>
            </a:pPr>
            <a:r>
              <a:rPr lang="en-US" sz="3200" b="1" dirty="0">
                <a:solidFill>
                  <a:srgbClr val="0070C0"/>
                </a:solidFill>
                <a:latin typeface="Baskerville Old Face" panose="02020602080505020303" pitchFamily="18" charset="0"/>
              </a:rPr>
              <a:t>Evidence</a:t>
            </a:r>
            <a:r>
              <a:rPr lang="en-US" sz="3200" b="1" dirty="0">
                <a:latin typeface="Baskerville Old Face" panose="02020602080505020303" pitchFamily="18" charset="0"/>
              </a:rPr>
              <a:t> + </a:t>
            </a:r>
            <a:r>
              <a:rPr lang="en-US" sz="3200" b="1" dirty="0">
                <a:solidFill>
                  <a:srgbClr val="00B050"/>
                </a:solidFill>
                <a:latin typeface="Baskerville Old Face" panose="02020602080505020303" pitchFamily="18" charset="0"/>
              </a:rPr>
              <a:t>My</a:t>
            </a:r>
            <a:r>
              <a:rPr lang="en-US" sz="3200" b="1" dirty="0">
                <a:latin typeface="Baskerville Old Face" panose="02020602080505020303" pitchFamily="18" charset="0"/>
              </a:rPr>
              <a:t> </a:t>
            </a:r>
            <a:r>
              <a:rPr lang="en-US" sz="3200" b="1" dirty="0">
                <a:solidFill>
                  <a:srgbClr val="00B050"/>
                </a:solidFill>
                <a:latin typeface="Baskerville Old Face" panose="02020602080505020303" pitchFamily="18" charset="0"/>
              </a:rPr>
              <a:t>Experience</a:t>
            </a:r>
            <a:r>
              <a:rPr lang="en-US" sz="3200" b="1" dirty="0">
                <a:latin typeface="Baskerville Old Face" panose="02020602080505020303" pitchFamily="18" charset="0"/>
              </a:rPr>
              <a:t> = </a:t>
            </a:r>
            <a:r>
              <a:rPr lang="en-US" sz="3200" b="1" dirty="0">
                <a:solidFill>
                  <a:srgbClr val="002060"/>
                </a:solidFill>
                <a:latin typeface="Baskerville Old Face" panose="02020602080505020303" pitchFamily="18" charset="0"/>
              </a:rPr>
              <a:t>My Inference </a:t>
            </a:r>
          </a:p>
          <a:p>
            <a:pPr marL="0" indent="0">
              <a:buNone/>
            </a:pPr>
            <a:endParaRPr lang="en-US" dirty="0"/>
          </a:p>
        </p:txBody>
      </p:sp>
    </p:spTree>
    <p:extLst>
      <p:ext uri="{BB962C8B-B14F-4D97-AF65-F5344CB8AC3E}">
        <p14:creationId xmlns:p14="http://schemas.microsoft.com/office/powerpoint/2010/main" val="15182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80">
                                          <p:stCondLst>
                                            <p:cond delay="0"/>
                                          </p:stCondLst>
                                        </p:cTn>
                                        <p:tgtEl>
                                          <p:spTgt spid="3">
                                            <p:txEl>
                                              <p:pRg st="3" end="3"/>
                                            </p:txEl>
                                          </p:spTgt>
                                        </p:tgtEl>
                                      </p:cBhvr>
                                    </p:animEffect>
                                    <p:anim calcmode="lin" valueType="num">
                                      <p:cBhvr>
                                        <p:cTn id="1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3" end="3"/>
                                            </p:txEl>
                                          </p:spTgt>
                                        </p:tgtEl>
                                      </p:cBhvr>
                                      <p:to x="100000" y="60000"/>
                                    </p:animScale>
                                    <p:animScale>
                                      <p:cBhvr>
                                        <p:cTn id="19" dur="166" decel="50000">
                                          <p:stCondLst>
                                            <p:cond delay="676"/>
                                          </p:stCondLst>
                                        </p:cTn>
                                        <p:tgtEl>
                                          <p:spTgt spid="3">
                                            <p:txEl>
                                              <p:pRg st="3" end="3"/>
                                            </p:txEl>
                                          </p:spTgt>
                                        </p:tgtEl>
                                      </p:cBhvr>
                                      <p:to x="100000" y="100000"/>
                                    </p:animScale>
                                    <p:animScale>
                                      <p:cBhvr>
                                        <p:cTn id="20" dur="26">
                                          <p:stCondLst>
                                            <p:cond delay="1312"/>
                                          </p:stCondLst>
                                        </p:cTn>
                                        <p:tgtEl>
                                          <p:spTgt spid="3">
                                            <p:txEl>
                                              <p:pRg st="3" end="3"/>
                                            </p:txEl>
                                          </p:spTgt>
                                        </p:tgtEl>
                                      </p:cBhvr>
                                      <p:to x="100000" y="80000"/>
                                    </p:animScale>
                                    <p:animScale>
                                      <p:cBhvr>
                                        <p:cTn id="21" dur="166" decel="50000">
                                          <p:stCondLst>
                                            <p:cond delay="1338"/>
                                          </p:stCondLst>
                                        </p:cTn>
                                        <p:tgtEl>
                                          <p:spTgt spid="3">
                                            <p:txEl>
                                              <p:pRg st="3" end="3"/>
                                            </p:txEl>
                                          </p:spTgt>
                                        </p:tgtEl>
                                      </p:cBhvr>
                                      <p:to x="100000" y="100000"/>
                                    </p:animScale>
                                    <p:animScale>
                                      <p:cBhvr>
                                        <p:cTn id="22" dur="26">
                                          <p:stCondLst>
                                            <p:cond delay="1642"/>
                                          </p:stCondLst>
                                        </p:cTn>
                                        <p:tgtEl>
                                          <p:spTgt spid="3">
                                            <p:txEl>
                                              <p:pRg st="3" end="3"/>
                                            </p:txEl>
                                          </p:spTgt>
                                        </p:tgtEl>
                                      </p:cBhvr>
                                      <p:to x="100000" y="90000"/>
                                    </p:animScale>
                                    <p:animScale>
                                      <p:cBhvr>
                                        <p:cTn id="23" dur="166" decel="50000">
                                          <p:stCondLst>
                                            <p:cond delay="1668"/>
                                          </p:stCondLst>
                                        </p:cTn>
                                        <p:tgtEl>
                                          <p:spTgt spid="3">
                                            <p:txEl>
                                              <p:pRg st="3" end="3"/>
                                            </p:txEl>
                                          </p:spTgt>
                                        </p:tgtEl>
                                      </p:cBhvr>
                                      <p:to x="100000" y="100000"/>
                                    </p:animScale>
                                    <p:animScale>
                                      <p:cBhvr>
                                        <p:cTn id="24" dur="26">
                                          <p:stCondLst>
                                            <p:cond delay="1808"/>
                                          </p:stCondLst>
                                        </p:cTn>
                                        <p:tgtEl>
                                          <p:spTgt spid="3">
                                            <p:txEl>
                                              <p:pRg st="3" end="3"/>
                                            </p:txEl>
                                          </p:spTgt>
                                        </p:tgtEl>
                                      </p:cBhvr>
                                      <p:to x="100000" y="95000"/>
                                    </p:animScale>
                                    <p:animScale>
                                      <p:cBhvr>
                                        <p:cTn id="25"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8"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3821E45-C276-4382-B490-0C44A27F4DC8}"/>
              </a:ext>
            </a:extLst>
          </p:cNvPr>
          <p:cNvSpPr>
            <a:spLocks noGrp="1"/>
          </p:cNvSpPr>
          <p:nvPr>
            <p:ph type="title"/>
          </p:nvPr>
        </p:nvSpPr>
        <p:spPr>
          <a:xfrm>
            <a:off x="7633321" y="1891628"/>
            <a:ext cx="3932582" cy="5499772"/>
          </a:xfrm>
        </p:spPr>
        <p:txBody>
          <a:bodyPr vert="horz" lIns="91440" tIns="45720" rIns="91440" bIns="45720" rtlCol="0" anchor="b">
            <a:normAutofit fontScale="90000"/>
          </a:bodyPr>
          <a:lstStyle/>
          <a:p>
            <a:r>
              <a:rPr lang="en-US" sz="3200" b="1" i="1" kern="1200" dirty="0">
                <a:solidFill>
                  <a:schemeClr val="bg2"/>
                </a:solidFill>
                <a:latin typeface="Baskerville Old Face" panose="02020602080505020303" pitchFamily="18" charset="0"/>
              </a:rPr>
              <a:t>Today scholars will focus on standards:</a:t>
            </a:r>
            <a:br>
              <a:rPr lang="en-US" sz="3200" b="1" i="1" kern="1200" dirty="0">
                <a:solidFill>
                  <a:schemeClr val="bg2"/>
                </a:solidFill>
                <a:latin typeface="Baskerville Old Face" panose="02020602080505020303" pitchFamily="18" charset="0"/>
              </a:rPr>
            </a:br>
            <a:r>
              <a:rPr lang="en-US" sz="2400" b="0" i="0" kern="1200" dirty="0">
                <a:solidFill>
                  <a:schemeClr val="tx1"/>
                </a:solidFill>
                <a:highlight>
                  <a:srgbClr val="FFFF00"/>
                </a:highlight>
                <a:latin typeface="Baskerville Old Face" panose="02020602080505020303" pitchFamily="18" charset="0"/>
              </a:rPr>
              <a:t>(RL.KID.1)</a:t>
            </a:r>
            <a:r>
              <a:rPr lang="en-US" sz="2400" dirty="0">
                <a:solidFill>
                  <a:schemeClr val="tx1"/>
                </a:solidFill>
                <a:highlight>
                  <a:srgbClr val="FFFF00"/>
                </a:highlight>
                <a:latin typeface="Baskerville Old Face" panose="02020602080505020303" pitchFamily="18" charset="0"/>
              </a:rPr>
              <a:t>(RI.KID.1)</a:t>
            </a:r>
            <a:br>
              <a:rPr lang="en-US" sz="2200" b="0" i="0" kern="1200" dirty="0">
                <a:solidFill>
                  <a:srgbClr val="92D050"/>
                </a:solidFill>
                <a:highlight>
                  <a:srgbClr val="FFFF00"/>
                </a:highlight>
                <a:latin typeface="Baskerville Old Face" panose="02020602080505020303" pitchFamily="18" charset="0"/>
              </a:rPr>
            </a:br>
            <a:r>
              <a:rPr lang="en-US" sz="2200" b="0" i="0" kern="1200" dirty="0">
                <a:solidFill>
                  <a:schemeClr val="bg1"/>
                </a:solidFill>
                <a:latin typeface="Baskerville Old Face" panose="02020602080505020303" pitchFamily="18" charset="0"/>
              </a:rPr>
              <a:t>SWBAT</a:t>
            </a:r>
            <a:r>
              <a:rPr lang="en-US" sz="2200" b="0" i="0" kern="1200" dirty="0">
                <a:solidFill>
                  <a:srgbClr val="92D050"/>
                </a:solidFill>
                <a:latin typeface="Baskerville Old Face" panose="02020602080505020303" pitchFamily="18" charset="0"/>
              </a:rPr>
              <a:t> </a:t>
            </a:r>
            <a:r>
              <a:rPr lang="en-US" sz="2700" b="1" i="1" dirty="0">
                <a:solidFill>
                  <a:srgbClr val="FFFF00"/>
                </a:solidFill>
                <a:latin typeface="Baskerville Old Face" panose="02020602080505020303" pitchFamily="18" charset="0"/>
              </a:rPr>
              <a:t>r</a:t>
            </a:r>
            <a:r>
              <a:rPr lang="en-US" sz="2700" b="1" i="1" kern="1200" dirty="0">
                <a:solidFill>
                  <a:srgbClr val="FFFF00"/>
                </a:solidFill>
                <a:latin typeface="Baskerville Old Face" panose="02020602080505020303" pitchFamily="18" charset="0"/>
              </a:rPr>
              <a:t>efer</a:t>
            </a:r>
            <a:r>
              <a:rPr lang="en-US" sz="2700" b="0" i="0" kern="1200" dirty="0">
                <a:solidFill>
                  <a:schemeClr val="bg2"/>
                </a:solidFill>
                <a:latin typeface="Baskerville Old Face" panose="02020602080505020303" pitchFamily="18" charset="0"/>
              </a:rPr>
              <a:t> </a:t>
            </a:r>
            <a:r>
              <a:rPr lang="en-US" sz="2700" b="0" i="0" kern="1200" dirty="0">
                <a:solidFill>
                  <a:schemeClr val="bg1"/>
                </a:solidFill>
                <a:latin typeface="Baskerville Old Face" panose="02020602080505020303" pitchFamily="18" charset="0"/>
              </a:rPr>
              <a:t>to</a:t>
            </a:r>
            <a:r>
              <a:rPr lang="en-US" sz="2700" b="0" i="0" kern="1200" dirty="0">
                <a:solidFill>
                  <a:schemeClr val="bg2"/>
                </a:solidFill>
                <a:latin typeface="Baskerville Old Face" panose="02020602080505020303" pitchFamily="18" charset="0"/>
              </a:rPr>
              <a:t> </a:t>
            </a:r>
            <a:r>
              <a:rPr lang="en-US" sz="2700" b="1" i="1" kern="1200" dirty="0">
                <a:solidFill>
                  <a:srgbClr val="FFFF00"/>
                </a:solidFill>
                <a:latin typeface="Baskerville Old Face" panose="02020602080505020303" pitchFamily="18" charset="0"/>
              </a:rPr>
              <a:t>details and examples </a:t>
            </a:r>
            <a:r>
              <a:rPr lang="en-US" sz="2700" b="0" i="0" kern="1200" dirty="0">
                <a:solidFill>
                  <a:schemeClr val="bg1"/>
                </a:solidFill>
                <a:latin typeface="Baskerville Old Face" panose="02020602080505020303" pitchFamily="18" charset="0"/>
              </a:rPr>
              <a:t>in the text “The Penny Thief” IOT </a:t>
            </a:r>
            <a:r>
              <a:rPr lang="en-US" sz="2700" b="1" i="1" kern="1200" dirty="0">
                <a:solidFill>
                  <a:srgbClr val="FFFF00"/>
                </a:solidFill>
                <a:latin typeface="Baskerville Old Face" panose="02020602080505020303" pitchFamily="18" charset="0"/>
              </a:rPr>
              <a:t>explain</a:t>
            </a:r>
            <a:r>
              <a:rPr lang="en-US" sz="2700" b="0" i="0" kern="1200" dirty="0">
                <a:solidFill>
                  <a:schemeClr val="bg2"/>
                </a:solidFill>
                <a:latin typeface="Baskerville Old Face" panose="02020602080505020303" pitchFamily="18" charset="0"/>
              </a:rPr>
              <a:t> </a:t>
            </a:r>
            <a:r>
              <a:rPr lang="en-US" sz="2700" b="0" i="0" kern="1200" dirty="0">
                <a:solidFill>
                  <a:schemeClr val="bg1"/>
                </a:solidFill>
                <a:latin typeface="Baskerville Old Face" panose="02020602080505020303" pitchFamily="18" charset="0"/>
              </a:rPr>
              <a:t>what the text says </a:t>
            </a:r>
            <a:r>
              <a:rPr lang="en-US" sz="2700" b="1" i="1" kern="1200" dirty="0">
                <a:solidFill>
                  <a:srgbClr val="FFFF00"/>
                </a:solidFill>
                <a:latin typeface="Baskerville Old Face" panose="02020602080505020303" pitchFamily="18" charset="0"/>
              </a:rPr>
              <a:t>explicitly</a:t>
            </a:r>
            <a:r>
              <a:rPr lang="en-US" sz="2700" b="0" i="0" kern="1200" dirty="0">
                <a:solidFill>
                  <a:schemeClr val="bg2"/>
                </a:solidFill>
                <a:latin typeface="Baskerville Old Face" panose="02020602080505020303" pitchFamily="18" charset="0"/>
              </a:rPr>
              <a:t>. </a:t>
            </a:r>
            <a:br>
              <a:rPr lang="en-US" sz="2700" b="0" i="0" kern="1200" dirty="0">
                <a:solidFill>
                  <a:schemeClr val="bg2"/>
                </a:solidFill>
                <a:latin typeface="Baskerville Old Face" panose="02020602080505020303" pitchFamily="18" charset="0"/>
              </a:rPr>
            </a:br>
            <a:r>
              <a:rPr lang="en-US" sz="2700" b="1" i="1" kern="1200" dirty="0">
                <a:solidFill>
                  <a:srgbClr val="FFFF00"/>
                </a:solidFill>
                <a:latin typeface="Baskerville Old Face" panose="02020602080505020303" pitchFamily="18" charset="0"/>
              </a:rPr>
              <a:t>and</a:t>
            </a:r>
            <a:r>
              <a:rPr lang="en-US" sz="2700" b="1" i="1" kern="1200" dirty="0">
                <a:solidFill>
                  <a:schemeClr val="tx1"/>
                </a:solidFill>
                <a:highlight>
                  <a:srgbClr val="FFFF00"/>
                </a:highlight>
                <a:latin typeface="Baskerville Old Face" panose="02020602080505020303" pitchFamily="18" charset="0"/>
              </a:rPr>
              <a:t> </a:t>
            </a:r>
            <a:br>
              <a:rPr lang="en-US" sz="2700" dirty="0">
                <a:latin typeface="Baskerville Old Face" panose="02020602080505020303" pitchFamily="18" charset="0"/>
              </a:rPr>
            </a:br>
            <a:r>
              <a:rPr lang="en-US" sz="2700" dirty="0">
                <a:solidFill>
                  <a:schemeClr val="bg1"/>
                </a:solidFill>
                <a:latin typeface="Baskerville Old Face" panose="02020602080505020303" pitchFamily="18" charset="0"/>
              </a:rPr>
              <a:t>SWBAT</a:t>
            </a:r>
            <a:r>
              <a:rPr lang="en-US" sz="2700" dirty="0">
                <a:latin typeface="Baskerville Old Face" panose="02020602080505020303" pitchFamily="18" charset="0"/>
              </a:rPr>
              <a:t> </a:t>
            </a:r>
            <a:r>
              <a:rPr lang="en-US" sz="2700" b="1" i="1" dirty="0">
                <a:solidFill>
                  <a:srgbClr val="FFFF00"/>
                </a:solidFill>
                <a:latin typeface="Baskerville Old Face" panose="02020602080505020303" pitchFamily="18" charset="0"/>
              </a:rPr>
              <a:t>refer</a:t>
            </a:r>
            <a:r>
              <a:rPr lang="en-US" sz="2700" dirty="0">
                <a:latin typeface="Baskerville Old Face" panose="02020602080505020303" pitchFamily="18" charset="0"/>
              </a:rPr>
              <a:t> </a:t>
            </a:r>
            <a:r>
              <a:rPr lang="en-US" sz="2700" dirty="0">
                <a:solidFill>
                  <a:schemeClr val="bg1"/>
                </a:solidFill>
                <a:latin typeface="Baskerville Old Face" panose="02020602080505020303" pitchFamily="18" charset="0"/>
              </a:rPr>
              <a:t>to</a:t>
            </a:r>
            <a:r>
              <a:rPr lang="en-US" sz="2700" dirty="0">
                <a:latin typeface="Baskerville Old Face" panose="02020602080505020303" pitchFamily="18" charset="0"/>
              </a:rPr>
              <a:t> </a:t>
            </a:r>
            <a:r>
              <a:rPr lang="en-US" sz="2700" b="1" i="1" dirty="0">
                <a:solidFill>
                  <a:srgbClr val="FFFF00"/>
                </a:solidFill>
                <a:latin typeface="Baskerville Old Face" panose="02020602080505020303" pitchFamily="18" charset="0"/>
              </a:rPr>
              <a:t>details and examples </a:t>
            </a:r>
            <a:r>
              <a:rPr lang="en-US" sz="2700" dirty="0">
                <a:solidFill>
                  <a:schemeClr val="bg1"/>
                </a:solidFill>
                <a:latin typeface="Baskerville Old Face" panose="02020602080505020303" pitchFamily="18" charset="0"/>
              </a:rPr>
              <a:t>in this text IOT </a:t>
            </a:r>
            <a:r>
              <a:rPr lang="en-US" sz="2700" b="1" i="1" kern="1200" dirty="0">
                <a:solidFill>
                  <a:srgbClr val="FFFF00"/>
                </a:solidFill>
                <a:latin typeface="Baskerville Old Face" panose="02020602080505020303" pitchFamily="18" charset="0"/>
              </a:rPr>
              <a:t>draw inferences</a:t>
            </a:r>
            <a:r>
              <a:rPr lang="en-US" sz="2700" b="0" i="0" kern="1200" dirty="0">
                <a:solidFill>
                  <a:schemeClr val="bg2"/>
                </a:solidFill>
                <a:latin typeface="Baskerville Old Face" panose="02020602080505020303" pitchFamily="18" charset="0"/>
              </a:rPr>
              <a:t> </a:t>
            </a:r>
            <a:r>
              <a:rPr lang="en-US" sz="2700" b="0" i="0" kern="1200" dirty="0">
                <a:solidFill>
                  <a:schemeClr val="bg1"/>
                </a:solidFill>
                <a:latin typeface="Baskerville Old Face" panose="02020602080505020303" pitchFamily="18" charset="0"/>
              </a:rPr>
              <a:t>from the text. </a:t>
            </a:r>
            <a:br>
              <a:rPr lang="en-US" sz="2700" b="0" i="0" kern="1200" dirty="0">
                <a:solidFill>
                  <a:schemeClr val="bg2"/>
                </a:solidFill>
                <a:latin typeface="Baskerville Old Face" panose="02020602080505020303" pitchFamily="18" charset="0"/>
              </a:rPr>
            </a:br>
            <a:br>
              <a:rPr lang="en-US" sz="2700" b="0" i="0" kern="1200" dirty="0">
                <a:solidFill>
                  <a:schemeClr val="bg2"/>
                </a:solidFill>
                <a:latin typeface="Baskerville Old Face" panose="02020602080505020303" pitchFamily="18" charset="0"/>
              </a:rPr>
            </a:br>
            <a:r>
              <a:rPr lang="en-US" sz="2200" b="1" i="1" kern="1200" dirty="0">
                <a:solidFill>
                  <a:schemeClr val="bg2"/>
                </a:solidFill>
                <a:highlight>
                  <a:srgbClr val="0000FF"/>
                </a:highlight>
                <a:latin typeface="Baskerville Old Face" panose="02020602080505020303" pitchFamily="18" charset="0"/>
              </a:rPr>
              <a:t>Vocabulary Dive:</a:t>
            </a:r>
            <a:br>
              <a:rPr lang="en-US" sz="2200" b="0" i="0" kern="1200" dirty="0">
                <a:solidFill>
                  <a:schemeClr val="bg2"/>
                </a:solidFill>
                <a:latin typeface="Baskerville Old Face" panose="02020602080505020303" pitchFamily="18" charset="0"/>
              </a:rPr>
            </a:br>
            <a:r>
              <a:rPr lang="en-US" sz="2700" b="1" i="1" dirty="0">
                <a:solidFill>
                  <a:srgbClr val="FFFF00"/>
                </a:solidFill>
                <a:latin typeface="Baskerville Old Face" panose="02020602080505020303" pitchFamily="18" charset="0"/>
              </a:rPr>
              <a:t>e</a:t>
            </a:r>
            <a:r>
              <a:rPr lang="en-US" sz="2700" b="1" i="1" kern="1200" dirty="0">
                <a:solidFill>
                  <a:srgbClr val="FFFF00"/>
                </a:solidFill>
                <a:latin typeface="Baskerville Old Face" panose="02020602080505020303" pitchFamily="18" charset="0"/>
              </a:rPr>
              <a:t>xplicitly:</a:t>
            </a:r>
            <a:br>
              <a:rPr lang="en-US" sz="2200" b="1" i="0" kern="1200" dirty="0">
                <a:solidFill>
                  <a:srgbClr val="FFFF00"/>
                </a:solidFill>
                <a:latin typeface="Baskerville Old Face" panose="02020602080505020303" pitchFamily="18" charset="0"/>
              </a:rPr>
            </a:br>
            <a:r>
              <a:rPr lang="en-US" sz="2700" b="1" i="0" kern="1200" dirty="0">
                <a:solidFill>
                  <a:srgbClr val="FFFF00"/>
                </a:solidFill>
                <a:latin typeface="Baskerville Old Face" panose="02020602080505020303" pitchFamily="18" charset="0"/>
              </a:rPr>
              <a:t> </a:t>
            </a:r>
            <a:r>
              <a:rPr lang="en-US" sz="2700" b="1" i="1" kern="1200" dirty="0">
                <a:solidFill>
                  <a:srgbClr val="0070C0"/>
                </a:solidFill>
                <a:latin typeface="Baskerville Old Face" panose="02020602080505020303" pitchFamily="18" charset="0"/>
              </a:rPr>
              <a:t>what the text plainly states </a:t>
            </a:r>
            <a:br>
              <a:rPr lang="en-US" sz="2800" b="0" i="0" kern="1200" dirty="0">
                <a:solidFill>
                  <a:schemeClr val="bg2"/>
                </a:solidFill>
                <a:latin typeface="Baskerville Old Face" panose="02020602080505020303" pitchFamily="18" charset="0"/>
              </a:rPr>
            </a:br>
            <a:br>
              <a:rPr lang="en-US" sz="2200" b="0" i="0" kern="1200" dirty="0">
                <a:solidFill>
                  <a:schemeClr val="bg2"/>
                </a:solidFill>
                <a:latin typeface="Baskerville Old Face" panose="02020602080505020303" pitchFamily="18" charset="0"/>
              </a:rPr>
            </a:br>
            <a:endParaRPr lang="en-US" sz="2200" b="0" i="0" kern="1200" dirty="0">
              <a:solidFill>
                <a:schemeClr val="bg2"/>
              </a:solidFill>
              <a:latin typeface="Baskerville Old Face" panose="02020602080505020303" pitchFamily="18" charset="0"/>
            </a:endParaRPr>
          </a:p>
        </p:txBody>
      </p:sp>
      <p:pic>
        <p:nvPicPr>
          <p:cNvPr id="5" name="Content Placeholder 4" descr="A picture containing drawing&#10;&#10;Description automatically generated">
            <a:extLst>
              <a:ext uri="{FF2B5EF4-FFF2-40B4-BE49-F238E27FC236}">
                <a16:creationId xmlns:a16="http://schemas.microsoft.com/office/drawing/2014/main" id="{5D60434C-6420-4D9C-9AFD-0BB4730543A1}"/>
              </a:ext>
            </a:extLst>
          </p:cNvPr>
          <p:cNvPicPr>
            <a:picLocks noGrp="1" noChangeAspect="1"/>
          </p:cNvPicPr>
          <p:nvPr>
            <p:ph idx="1"/>
          </p:nvPr>
        </p:nvPicPr>
        <p:blipFill>
          <a:blip r:embed="rId4"/>
          <a:stretch>
            <a:fillRect/>
          </a:stretch>
        </p:blipFill>
        <p:spPr>
          <a:xfrm>
            <a:off x="1345096" y="1113063"/>
            <a:ext cx="6000241"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8807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6240-1CFE-48C5-BEC3-CCFB55C018B4}"/>
              </a:ext>
            </a:extLst>
          </p:cNvPr>
          <p:cNvSpPr>
            <a:spLocks noGrp="1"/>
          </p:cNvSpPr>
          <p:nvPr>
            <p:ph type="title"/>
          </p:nvPr>
        </p:nvSpPr>
        <p:spPr/>
        <p:txBody>
          <a:bodyPr/>
          <a:lstStyle/>
          <a:p>
            <a:r>
              <a:rPr lang="en-US" dirty="0"/>
              <a:t>Materials Needed for this Lesson</a:t>
            </a:r>
          </a:p>
        </p:txBody>
      </p:sp>
      <p:sp>
        <p:nvSpPr>
          <p:cNvPr id="3" name="Content Placeholder 2">
            <a:extLst>
              <a:ext uri="{FF2B5EF4-FFF2-40B4-BE49-F238E27FC236}">
                <a16:creationId xmlns:a16="http://schemas.microsoft.com/office/drawing/2014/main" id="{F331598C-AA19-4052-AF86-05B5659C4BBB}"/>
              </a:ext>
            </a:extLst>
          </p:cNvPr>
          <p:cNvSpPr>
            <a:spLocks noGrp="1"/>
          </p:cNvSpPr>
          <p:nvPr>
            <p:ph idx="1"/>
          </p:nvPr>
        </p:nvSpPr>
        <p:spPr/>
        <p:txBody>
          <a:bodyPr>
            <a:normAutofit/>
          </a:bodyPr>
          <a:lstStyle/>
          <a:p>
            <a:pPr>
              <a:buClr>
                <a:srgbClr val="002060"/>
              </a:buClr>
              <a:buFont typeface="Wingdings" panose="05000000000000000000" pitchFamily="2" charset="2"/>
              <a:buChar char="ü"/>
            </a:pPr>
            <a:r>
              <a:rPr lang="en-US" sz="4000" b="1" dirty="0">
                <a:solidFill>
                  <a:srgbClr val="0070C0"/>
                </a:solidFill>
                <a:latin typeface="Baskerville Old Face" panose="02020602080505020303" pitchFamily="18" charset="0"/>
              </a:rPr>
              <a:t>Paper </a:t>
            </a:r>
          </a:p>
          <a:p>
            <a:pPr>
              <a:buClr>
                <a:srgbClr val="002060"/>
              </a:buClr>
              <a:buFont typeface="Wingdings" panose="05000000000000000000" pitchFamily="2" charset="2"/>
              <a:buChar char="ü"/>
            </a:pPr>
            <a:r>
              <a:rPr lang="en-US" sz="4000" b="1" dirty="0">
                <a:solidFill>
                  <a:srgbClr val="0070C0"/>
                </a:solidFill>
                <a:latin typeface="Baskerville Old Face" panose="02020602080505020303" pitchFamily="18" charset="0"/>
              </a:rPr>
              <a:t>Pencil </a:t>
            </a:r>
            <a:r>
              <a:rPr lang="en-US" sz="2000" b="1" dirty="0">
                <a:solidFill>
                  <a:srgbClr val="0070C0"/>
                </a:solidFill>
                <a:latin typeface="Baskerville Old Face" panose="02020602080505020303" pitchFamily="18" charset="0"/>
              </a:rPr>
              <a:t>(jot down notes or questions and draw inference chart)</a:t>
            </a:r>
          </a:p>
          <a:p>
            <a:pPr>
              <a:buClr>
                <a:srgbClr val="002060"/>
              </a:buClr>
              <a:buFont typeface="Wingdings" panose="05000000000000000000" pitchFamily="2" charset="2"/>
              <a:buChar char="ü"/>
            </a:pPr>
            <a:r>
              <a:rPr lang="en-US" sz="4000" b="1" dirty="0">
                <a:solidFill>
                  <a:srgbClr val="0070C0"/>
                </a:solidFill>
                <a:latin typeface="Baskerville Old Face" panose="02020602080505020303" pitchFamily="18" charset="0"/>
              </a:rPr>
              <a:t>Listening Ears</a:t>
            </a:r>
          </a:p>
          <a:p>
            <a:pPr>
              <a:buClr>
                <a:srgbClr val="002060"/>
              </a:buClr>
              <a:buFont typeface="Wingdings" panose="05000000000000000000" pitchFamily="2" charset="2"/>
              <a:buChar char="ü"/>
            </a:pPr>
            <a:r>
              <a:rPr lang="en-US" sz="4000" b="1" dirty="0">
                <a:solidFill>
                  <a:srgbClr val="0070C0"/>
                </a:solidFill>
                <a:latin typeface="Baskerville Old Face" panose="02020602080505020303" pitchFamily="18" charset="0"/>
              </a:rPr>
              <a:t>Focus</a:t>
            </a:r>
          </a:p>
        </p:txBody>
      </p:sp>
    </p:spTree>
    <p:extLst>
      <p:ext uri="{BB962C8B-B14F-4D97-AF65-F5344CB8AC3E}">
        <p14:creationId xmlns:p14="http://schemas.microsoft.com/office/powerpoint/2010/main" val="349148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65EB-4120-4800-B7CB-A38EBD7D015F}"/>
              </a:ext>
            </a:extLst>
          </p:cNvPr>
          <p:cNvSpPr>
            <a:spLocks noGrp="1"/>
          </p:cNvSpPr>
          <p:nvPr>
            <p:ph type="title"/>
          </p:nvPr>
        </p:nvSpPr>
        <p:spPr/>
        <p:txBody>
          <a:bodyPr/>
          <a:lstStyle/>
          <a:p>
            <a:r>
              <a:rPr lang="en-US" sz="4400" b="1" i="1" dirty="0">
                <a:solidFill>
                  <a:srgbClr val="FFFF00"/>
                </a:solidFill>
                <a:latin typeface="Baskerville Old Face" panose="02020602080505020303" pitchFamily="18" charset="0"/>
              </a:rPr>
              <a:t>Opening:</a:t>
            </a:r>
            <a:r>
              <a:rPr lang="en-US" sz="4400" dirty="0">
                <a:latin typeface="Baskerville Old Face" panose="02020602080505020303" pitchFamily="18" charset="0"/>
              </a:rPr>
              <a:t> </a:t>
            </a:r>
            <a:r>
              <a:rPr lang="en-US" sz="4400" dirty="0">
                <a:highlight>
                  <a:srgbClr val="000080"/>
                </a:highlight>
                <a:latin typeface="Baskerville Old Face" panose="02020602080505020303" pitchFamily="18" charset="0"/>
              </a:rPr>
              <a:t>Making an Inference </a:t>
            </a:r>
            <a:r>
              <a:rPr lang="en-US" sz="1200" b="1" dirty="0">
                <a:solidFill>
                  <a:srgbClr val="FFFF00"/>
                </a:solidFill>
                <a:highlight>
                  <a:srgbClr val="000080"/>
                </a:highlight>
                <a:latin typeface="Baskerville Old Face" panose="02020602080505020303" pitchFamily="18" charset="0"/>
              </a:rPr>
              <a:t>Teacher Model </a:t>
            </a:r>
          </a:p>
        </p:txBody>
      </p:sp>
      <p:sp>
        <p:nvSpPr>
          <p:cNvPr id="3" name="Text Placeholder 2">
            <a:extLst>
              <a:ext uri="{FF2B5EF4-FFF2-40B4-BE49-F238E27FC236}">
                <a16:creationId xmlns:a16="http://schemas.microsoft.com/office/drawing/2014/main" id="{D68B7A39-DC7C-4551-8158-5C41E4B094E9}"/>
              </a:ext>
            </a:extLst>
          </p:cNvPr>
          <p:cNvSpPr>
            <a:spLocks noGrp="1"/>
          </p:cNvSpPr>
          <p:nvPr>
            <p:ph type="body" idx="1"/>
          </p:nvPr>
        </p:nvSpPr>
        <p:spPr/>
        <p:txBody>
          <a:bodyPr/>
          <a:lstStyle/>
          <a:p>
            <a:r>
              <a:rPr lang="en-US" b="1" dirty="0">
                <a:solidFill>
                  <a:srgbClr val="00B0F0"/>
                </a:solidFill>
              </a:rPr>
              <a:t>Evidence </a:t>
            </a:r>
          </a:p>
        </p:txBody>
      </p:sp>
      <p:sp>
        <p:nvSpPr>
          <p:cNvPr id="4" name="Text Placeholder 3">
            <a:extLst>
              <a:ext uri="{FF2B5EF4-FFF2-40B4-BE49-F238E27FC236}">
                <a16:creationId xmlns:a16="http://schemas.microsoft.com/office/drawing/2014/main" id="{ADA3E2EE-CA15-4DDA-B951-127C87B10918}"/>
              </a:ext>
            </a:extLst>
          </p:cNvPr>
          <p:cNvSpPr>
            <a:spLocks noGrp="1"/>
          </p:cNvSpPr>
          <p:nvPr>
            <p:ph type="body" sz="half" idx="15"/>
          </p:nvPr>
        </p:nvSpPr>
        <p:spPr>
          <a:xfrm>
            <a:off x="534283" y="3442798"/>
            <a:ext cx="3341875" cy="3010382"/>
          </a:xfrm>
        </p:spPr>
        <p:txBody>
          <a:bodyPr/>
          <a:lstStyle/>
          <a:p>
            <a:endParaRPr lang="en-US" dirty="0"/>
          </a:p>
        </p:txBody>
      </p:sp>
      <p:sp>
        <p:nvSpPr>
          <p:cNvPr id="5" name="Text Placeholder 4">
            <a:extLst>
              <a:ext uri="{FF2B5EF4-FFF2-40B4-BE49-F238E27FC236}">
                <a16:creationId xmlns:a16="http://schemas.microsoft.com/office/drawing/2014/main" id="{6D82308E-B726-4B06-834C-DF27709FBEDC}"/>
              </a:ext>
            </a:extLst>
          </p:cNvPr>
          <p:cNvSpPr>
            <a:spLocks noGrp="1"/>
          </p:cNvSpPr>
          <p:nvPr>
            <p:ph type="body" sz="quarter" idx="3"/>
          </p:nvPr>
        </p:nvSpPr>
        <p:spPr/>
        <p:txBody>
          <a:bodyPr/>
          <a:lstStyle/>
          <a:p>
            <a:r>
              <a:rPr lang="en-US" b="1" dirty="0">
                <a:solidFill>
                  <a:srgbClr val="00B050"/>
                </a:solidFill>
              </a:rPr>
              <a:t>My Experience</a:t>
            </a:r>
          </a:p>
          <a:p>
            <a:r>
              <a:rPr lang="en-US" sz="1400" b="1" dirty="0">
                <a:solidFill>
                  <a:srgbClr val="00B050"/>
                </a:solidFill>
              </a:rPr>
              <a:t>(what I Already Know)</a:t>
            </a:r>
          </a:p>
        </p:txBody>
      </p:sp>
      <p:sp>
        <p:nvSpPr>
          <p:cNvPr id="6" name="Text Placeholder 5">
            <a:extLst>
              <a:ext uri="{FF2B5EF4-FFF2-40B4-BE49-F238E27FC236}">
                <a16:creationId xmlns:a16="http://schemas.microsoft.com/office/drawing/2014/main" id="{E018156C-2960-465C-88A8-DE1C65E1F9FE}"/>
              </a:ext>
            </a:extLst>
          </p:cNvPr>
          <p:cNvSpPr>
            <a:spLocks noGrp="1"/>
          </p:cNvSpPr>
          <p:nvPr>
            <p:ph type="body" sz="half" idx="16"/>
          </p:nvPr>
        </p:nvSpPr>
        <p:spPr/>
        <p:txBody>
          <a:bodyPr/>
          <a:lstStyle/>
          <a:p>
            <a:endParaRPr lang="en-US" dirty="0"/>
          </a:p>
        </p:txBody>
      </p:sp>
      <p:sp>
        <p:nvSpPr>
          <p:cNvPr id="7" name="Text Placeholder 6">
            <a:extLst>
              <a:ext uri="{FF2B5EF4-FFF2-40B4-BE49-F238E27FC236}">
                <a16:creationId xmlns:a16="http://schemas.microsoft.com/office/drawing/2014/main" id="{AC28AE3C-F581-42DC-A647-548D209E0AA9}"/>
              </a:ext>
            </a:extLst>
          </p:cNvPr>
          <p:cNvSpPr>
            <a:spLocks noGrp="1"/>
          </p:cNvSpPr>
          <p:nvPr>
            <p:ph type="body" sz="quarter" idx="13"/>
          </p:nvPr>
        </p:nvSpPr>
        <p:spPr/>
        <p:txBody>
          <a:bodyPr/>
          <a:lstStyle/>
          <a:p>
            <a:r>
              <a:rPr lang="en-US" b="1" dirty="0">
                <a:solidFill>
                  <a:srgbClr val="002060"/>
                </a:solidFill>
              </a:rPr>
              <a:t>My Inference </a:t>
            </a:r>
          </a:p>
        </p:txBody>
      </p:sp>
      <p:sp>
        <p:nvSpPr>
          <p:cNvPr id="8" name="Text Placeholder 7">
            <a:extLst>
              <a:ext uri="{FF2B5EF4-FFF2-40B4-BE49-F238E27FC236}">
                <a16:creationId xmlns:a16="http://schemas.microsoft.com/office/drawing/2014/main" id="{BEE2CF06-1E78-4849-84FC-5831040C4F32}"/>
              </a:ext>
            </a:extLst>
          </p:cNvPr>
          <p:cNvSpPr>
            <a:spLocks noGrp="1"/>
          </p:cNvSpPr>
          <p:nvPr>
            <p:ph type="body" sz="half" idx="17"/>
          </p:nvPr>
        </p:nvSpPr>
        <p:spPr/>
        <p:txBody>
          <a:bodyPr>
            <a:normAutofit/>
          </a:bodyPr>
          <a:lstStyle/>
          <a:p>
            <a:r>
              <a:rPr lang="en-US" sz="2800" dirty="0">
                <a:solidFill>
                  <a:srgbClr val="002060"/>
                </a:solidFill>
                <a:latin typeface="Baskerville Old Face" panose="02020602080505020303" pitchFamily="18" charset="0"/>
              </a:rPr>
              <a:t>I can infer the boy added too much hot sauce to his food. </a:t>
            </a:r>
          </a:p>
        </p:txBody>
      </p:sp>
      <p:pic>
        <p:nvPicPr>
          <p:cNvPr id="1028" name="Picture 4" descr="See the source image">
            <a:extLst>
              <a:ext uri="{FF2B5EF4-FFF2-40B4-BE49-F238E27FC236}">
                <a16:creationId xmlns:a16="http://schemas.microsoft.com/office/drawing/2014/main" id="{05AE0B77-D941-4A23-B975-871B0DC46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91" y="3428999"/>
            <a:ext cx="4006509" cy="4308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bottle&#10;&#10;Description automatically generated">
            <a:extLst>
              <a:ext uri="{FF2B5EF4-FFF2-40B4-BE49-F238E27FC236}">
                <a16:creationId xmlns:a16="http://schemas.microsoft.com/office/drawing/2014/main" id="{950D453A-B1A3-4F7A-96D1-63E1FF4A9873}"/>
              </a:ext>
            </a:extLst>
          </p:cNvPr>
          <p:cNvPicPr>
            <a:picLocks noChangeAspect="1"/>
          </p:cNvPicPr>
          <p:nvPr/>
        </p:nvPicPr>
        <p:blipFill>
          <a:blip r:embed="rId4"/>
          <a:stretch>
            <a:fillRect/>
          </a:stretch>
        </p:blipFill>
        <p:spPr>
          <a:xfrm>
            <a:off x="4540792" y="3179764"/>
            <a:ext cx="3164719" cy="3678236"/>
          </a:xfrm>
          <a:prstGeom prst="rect">
            <a:avLst/>
          </a:prstGeom>
        </p:spPr>
      </p:pic>
    </p:spTree>
    <p:extLst>
      <p:ext uri="{BB962C8B-B14F-4D97-AF65-F5344CB8AC3E}">
        <p14:creationId xmlns:p14="http://schemas.microsoft.com/office/powerpoint/2010/main" val="115467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B8FD-0E44-4581-8D0B-6FDF43D33580}"/>
              </a:ext>
            </a:extLst>
          </p:cNvPr>
          <p:cNvSpPr>
            <a:spLocks noGrp="1"/>
          </p:cNvSpPr>
          <p:nvPr>
            <p:ph type="title"/>
          </p:nvPr>
        </p:nvSpPr>
        <p:spPr>
          <a:xfrm>
            <a:off x="945420" y="1468770"/>
            <a:ext cx="4351023" cy="3920460"/>
          </a:xfrm>
        </p:spPr>
        <p:txBody>
          <a:bodyPr/>
          <a:lstStyle/>
          <a:p>
            <a:r>
              <a:rPr lang="en-US" b="1" dirty="0">
                <a:solidFill>
                  <a:srgbClr val="FFFF00"/>
                </a:solidFill>
                <a:latin typeface="Baskerville Old Face" panose="02020602080505020303" pitchFamily="18" charset="0"/>
              </a:rPr>
              <a:t>Work Time: </a:t>
            </a:r>
            <a:br>
              <a:rPr lang="en-US" b="1" dirty="0">
                <a:solidFill>
                  <a:srgbClr val="FFFF00"/>
                </a:solidFill>
              </a:rPr>
            </a:br>
            <a:r>
              <a:rPr lang="en-US" sz="2400" dirty="0">
                <a:latin typeface="Baskerville Old Face" panose="02020602080505020303" pitchFamily="18" charset="0"/>
              </a:rPr>
              <a:t>Refer to Details and Examples to Support an Inference </a:t>
            </a:r>
          </a:p>
        </p:txBody>
      </p:sp>
      <p:sp>
        <p:nvSpPr>
          <p:cNvPr id="3" name="Text Placeholder 2">
            <a:extLst>
              <a:ext uri="{FF2B5EF4-FFF2-40B4-BE49-F238E27FC236}">
                <a16:creationId xmlns:a16="http://schemas.microsoft.com/office/drawing/2014/main" id="{EB95154B-1F62-45DC-BAB3-7ADF898B83D1}"/>
              </a:ext>
            </a:extLst>
          </p:cNvPr>
          <p:cNvSpPr>
            <a:spLocks noGrp="1"/>
          </p:cNvSpPr>
          <p:nvPr>
            <p:ph type="body" idx="1"/>
          </p:nvPr>
        </p:nvSpPr>
        <p:spPr>
          <a:xfrm>
            <a:off x="6740812" y="1370296"/>
            <a:ext cx="4949439" cy="4853354"/>
          </a:xfrm>
        </p:spPr>
        <p:txBody>
          <a:bodyPr>
            <a:normAutofit/>
          </a:bodyPr>
          <a:lstStyle/>
          <a:p>
            <a:pPr algn="ctr"/>
            <a:r>
              <a:rPr lang="en-US" sz="3200" b="1" dirty="0">
                <a:solidFill>
                  <a:srgbClr val="002060"/>
                </a:solidFill>
              </a:rPr>
              <a:t>Anchor Text:</a:t>
            </a:r>
          </a:p>
          <a:p>
            <a:pPr algn="ctr"/>
            <a:r>
              <a:rPr lang="en-US" sz="3200" b="1" dirty="0">
                <a:solidFill>
                  <a:srgbClr val="002060"/>
                </a:solidFill>
              </a:rPr>
              <a:t>The Penny Thief </a:t>
            </a:r>
          </a:p>
          <a:p>
            <a:pPr algn="ctr"/>
            <a:r>
              <a:rPr lang="en-US" b="1" dirty="0">
                <a:solidFill>
                  <a:srgbClr val="002060"/>
                </a:solidFill>
              </a:rPr>
              <a:t>By Charlotte Fairchild</a:t>
            </a:r>
          </a:p>
          <a:p>
            <a:pPr algn="ctr"/>
            <a:endParaRPr lang="en-US" b="1" dirty="0">
              <a:solidFill>
                <a:srgbClr val="002060"/>
              </a:solidFill>
            </a:endParaRPr>
          </a:p>
          <a:p>
            <a:pPr algn="ctr"/>
            <a:endParaRPr lang="en-US" b="1" dirty="0">
              <a:solidFill>
                <a:srgbClr val="002060"/>
              </a:solidFill>
            </a:endParaRPr>
          </a:p>
          <a:p>
            <a:pPr algn="ctr"/>
            <a:endParaRPr lang="en-US" b="1" dirty="0">
              <a:solidFill>
                <a:srgbClr val="002060"/>
              </a:solidFill>
            </a:endParaRPr>
          </a:p>
          <a:p>
            <a:pPr algn="ctr"/>
            <a:r>
              <a:rPr lang="en-US" b="1" dirty="0">
                <a:solidFill>
                  <a:srgbClr val="002060"/>
                </a:solidFill>
                <a:highlight>
                  <a:srgbClr val="FFFF00"/>
                </a:highlight>
              </a:rPr>
              <a:t>Explore: </a:t>
            </a:r>
            <a:r>
              <a:rPr lang="en-US" b="1" dirty="0">
                <a:solidFill>
                  <a:srgbClr val="002060"/>
                </a:solidFill>
                <a:latin typeface="+mj-lt"/>
              </a:rPr>
              <a:t>Think about what details in the text you will use to help support your inference.</a:t>
            </a:r>
            <a:r>
              <a:rPr lang="en-US" b="1" dirty="0">
                <a:solidFill>
                  <a:schemeClr val="bg1"/>
                </a:solidFill>
                <a:latin typeface="Baskerville Old Face" panose="02020602080505020303" pitchFamily="18" charset="0"/>
              </a:rPr>
              <a:t>. </a:t>
            </a:r>
            <a:endParaRPr lang="en-US" b="1" dirty="0">
              <a:solidFill>
                <a:srgbClr val="002060"/>
              </a:solidFill>
            </a:endParaRPr>
          </a:p>
        </p:txBody>
      </p:sp>
    </p:spTree>
    <p:extLst>
      <p:ext uri="{BB962C8B-B14F-4D97-AF65-F5344CB8AC3E}">
        <p14:creationId xmlns:p14="http://schemas.microsoft.com/office/powerpoint/2010/main" val="392315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BA6-B991-4478-9751-407790EC03AC}"/>
              </a:ext>
            </a:extLst>
          </p:cNvPr>
          <p:cNvSpPr>
            <a:spLocks noGrp="1"/>
          </p:cNvSpPr>
          <p:nvPr>
            <p:ph type="ctrTitle"/>
          </p:nvPr>
        </p:nvSpPr>
        <p:spPr>
          <a:xfrm>
            <a:off x="661182" y="800460"/>
            <a:ext cx="10972800" cy="5781822"/>
          </a:xfrm>
        </p:spPr>
        <p:txBody>
          <a:bodyPr/>
          <a:lstStyle/>
          <a:p>
            <a:r>
              <a:rPr lang="en-US" sz="2400" b="1" dirty="0">
                <a:solidFill>
                  <a:srgbClr val="FFFF00"/>
                </a:solidFill>
                <a:latin typeface="Arial" panose="020B0604020202020204" pitchFamily="34" charset="0"/>
                <a:cs typeface="Arial" panose="020B0604020202020204" pitchFamily="34" charset="0"/>
              </a:rPr>
              <a:t>“The Penny Thief” by Charlotte Fairchild</a:t>
            </a:r>
            <a:br>
              <a:rPr lang="en-US" sz="2000" b="1" dirty="0">
                <a:solidFill>
                  <a:srgbClr val="FFFF00"/>
                </a:solidFill>
                <a:latin typeface="Arial" panose="020B0604020202020204" pitchFamily="34" charset="0"/>
                <a:cs typeface="Arial" panose="020B0604020202020204" pitchFamily="34" charset="0"/>
              </a:rPr>
            </a:br>
            <a:br>
              <a:rPr lang="en-US" sz="2000" b="1" dirty="0">
                <a:solidFill>
                  <a:srgbClr val="FFFF00"/>
                </a:solidFill>
                <a:latin typeface="Arial" panose="020B0604020202020204" pitchFamily="34" charset="0"/>
                <a:cs typeface="Arial" panose="020B0604020202020204" pitchFamily="34" charset="0"/>
              </a:rPr>
            </a:br>
            <a:r>
              <a:rPr lang="en-US" sz="2000" b="1" dirty="0">
                <a:solidFill>
                  <a:srgbClr val="FFFF00"/>
                </a:solidFill>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My family got a parakeet on the very day that we moved into our new apartment. On our first night in the new place, we tried to name our new pet. I wanted to call it </a:t>
            </a:r>
            <a:r>
              <a:rPr lang="en-US" sz="2000" dirty="0" err="1">
                <a:solidFill>
                  <a:schemeClr val="bg1"/>
                </a:solidFill>
                <a:latin typeface="Arial" panose="020B0604020202020204" pitchFamily="34" charset="0"/>
                <a:cs typeface="Arial" panose="020B0604020202020204" pitchFamily="34" charset="0"/>
              </a:rPr>
              <a:t>Tweetie</a:t>
            </a:r>
            <a:r>
              <a:rPr lang="en-US" sz="2000" dirty="0">
                <a:solidFill>
                  <a:schemeClr val="bg1"/>
                </a:solidFill>
                <a:latin typeface="Arial" panose="020B0604020202020204" pitchFamily="34" charset="0"/>
                <a:cs typeface="Arial" panose="020B0604020202020204" pitchFamily="34" charset="0"/>
              </a:rPr>
              <a:t>, but no one else liked that name. We couldn’t find a name that everyone agreed on, so we agreed to think about it for a while. </a:t>
            </a:r>
            <a:br>
              <a:rPr lang="en-US" sz="2000" dirty="0">
                <a:solidFill>
                  <a:schemeClr val="bg1"/>
                </a:solidFill>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b="1" dirty="0">
                <a:solidFill>
                  <a:srgbClr val="FFFF00"/>
                </a:solidFill>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My father always </a:t>
            </a:r>
            <a:r>
              <a:rPr lang="en-US" sz="2000" u="sng" dirty="0">
                <a:solidFill>
                  <a:schemeClr val="bg1"/>
                </a:solidFill>
                <a:latin typeface="Arial" panose="020B0604020202020204" pitchFamily="34" charset="0"/>
                <a:cs typeface="Arial" panose="020B0604020202020204" pitchFamily="34" charset="0"/>
              </a:rPr>
              <a:t>emptied his pocket change into a large glass bowl </a:t>
            </a:r>
            <a:r>
              <a:rPr lang="en-US" sz="2000" dirty="0">
                <a:solidFill>
                  <a:schemeClr val="bg1"/>
                </a:solidFill>
                <a:latin typeface="Arial" panose="020B0604020202020204" pitchFamily="34" charset="0"/>
                <a:cs typeface="Arial" panose="020B0604020202020204" pitchFamily="34" charset="0"/>
              </a:rPr>
              <a:t>in the hallway. When we wanted money for this or that, he would count it out for us from the bowl. The very next night, as he tossed his change into the bowl he mumbled, “Funny! I’m sure there were mostly pennies on top.” </a:t>
            </a:r>
            <a:r>
              <a:rPr lang="en-US" sz="2000" u="sng" dirty="0">
                <a:solidFill>
                  <a:srgbClr val="FFFF00"/>
                </a:solidFill>
                <a:latin typeface="Arial" panose="020B0604020202020204" pitchFamily="34" charset="0"/>
                <a:cs typeface="Arial" panose="020B0604020202020204" pitchFamily="34" charset="0"/>
              </a:rPr>
              <a:t>None of us knew where the pennies had gone. </a:t>
            </a:r>
            <a:br>
              <a:rPr lang="en-US" sz="2000" u="sng" dirty="0">
                <a:solidFill>
                  <a:srgbClr val="FFFF00"/>
                </a:solidFill>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b="1" dirty="0">
                <a:solidFill>
                  <a:srgbClr val="FFFF00"/>
                </a:solidFill>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Every day that week, my father complained that someone was taking pennies from his bowl. We all pleaded </a:t>
            </a:r>
            <a:r>
              <a:rPr lang="en-US" sz="2000" b="1" i="1" dirty="0">
                <a:solidFill>
                  <a:srgbClr val="FFFF00"/>
                </a:solidFill>
                <a:latin typeface="Arial" panose="020B0604020202020204" pitchFamily="34" charset="0"/>
                <a:cs typeface="Arial" panose="020B0604020202020204" pitchFamily="34" charset="0"/>
              </a:rPr>
              <a:t>ignorance</a:t>
            </a:r>
            <a:r>
              <a:rPr lang="en-US" sz="2000" dirty="0">
                <a:solidFill>
                  <a:schemeClr val="bg1"/>
                </a:solidFill>
                <a:latin typeface="Arial" panose="020B0604020202020204" pitchFamily="34" charset="0"/>
                <a:cs typeface="Arial" panose="020B0604020202020204" pitchFamily="34" charset="0"/>
              </a:rPr>
              <a:t>. And every day that week, we discussed a new name for our pet. </a:t>
            </a:r>
            <a:br>
              <a:rPr lang="en-US" sz="2000" dirty="0">
                <a:solidFill>
                  <a:schemeClr val="bg1"/>
                </a:solidFill>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b="1" dirty="0">
                <a:solidFill>
                  <a:srgbClr val="FFFF00"/>
                </a:solidFill>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At the end of the week, we took everything out of the birdcage to clean it. </a:t>
            </a:r>
            <a:r>
              <a:rPr lang="en-US" sz="2000" u="sng" dirty="0">
                <a:solidFill>
                  <a:schemeClr val="bg1"/>
                </a:solidFill>
                <a:latin typeface="Arial" panose="020B0604020202020204" pitchFamily="34" charset="0"/>
                <a:cs typeface="Arial" panose="020B0604020202020204" pitchFamily="34" charset="0"/>
              </a:rPr>
              <a:t>In every corner of the cage was a pile of pennies.</a:t>
            </a:r>
            <a:r>
              <a:rPr lang="en-US" sz="2000" dirty="0">
                <a:solidFill>
                  <a:schemeClr val="bg1"/>
                </a:solidFill>
                <a:latin typeface="Arial" panose="020B0604020202020204" pitchFamily="34" charset="0"/>
                <a:cs typeface="Arial" panose="020B0604020202020204" pitchFamily="34" charset="0"/>
              </a:rPr>
              <a:t> That’s when we learned that </a:t>
            </a:r>
            <a:r>
              <a:rPr lang="en-US" sz="2000" u="sng" dirty="0">
                <a:solidFill>
                  <a:schemeClr val="bg1"/>
                </a:solidFill>
                <a:latin typeface="Arial" panose="020B0604020202020204" pitchFamily="34" charset="0"/>
                <a:cs typeface="Arial" panose="020B0604020202020204" pitchFamily="34" charset="0"/>
              </a:rPr>
              <a:t>my mother had let the bird out to fly around every morning</a:t>
            </a:r>
            <a:r>
              <a:rPr lang="en-US" sz="2000" dirty="0">
                <a:solidFill>
                  <a:schemeClr val="bg1"/>
                </a:solidFill>
                <a:latin typeface="Arial" panose="020B0604020202020204" pitchFamily="34" charset="0"/>
                <a:cs typeface="Arial" panose="020B0604020202020204" pitchFamily="34" charset="0"/>
              </a:rPr>
              <a:t>. </a:t>
            </a:r>
            <a:r>
              <a:rPr lang="en-US" sz="2000" u="sng" dirty="0">
                <a:solidFill>
                  <a:schemeClr val="bg1"/>
                </a:solidFill>
                <a:latin typeface="Arial" panose="020B0604020202020204" pitchFamily="34" charset="0"/>
                <a:cs typeface="Arial" panose="020B0604020202020204" pitchFamily="34" charset="0"/>
              </a:rPr>
              <a:t>“Penny thief!” </a:t>
            </a:r>
            <a:r>
              <a:rPr lang="en-US" sz="2000" dirty="0">
                <a:solidFill>
                  <a:schemeClr val="bg1"/>
                </a:solidFill>
                <a:latin typeface="Arial" panose="020B0604020202020204" pitchFamily="34" charset="0"/>
                <a:cs typeface="Arial" panose="020B0604020202020204" pitchFamily="34" charset="0"/>
              </a:rPr>
              <a:t>my father cried. And our pet was named on the spot. </a:t>
            </a:r>
            <a:br>
              <a:rPr lang="en-US" sz="2000" dirty="0">
                <a:solidFill>
                  <a:schemeClr val="bg1"/>
                </a:solidFill>
                <a:latin typeface="Arial" panose="020B0604020202020204" pitchFamily="34" charset="0"/>
                <a:cs typeface="Arial" panose="020B0604020202020204" pitchFamily="34" charset="0"/>
              </a:rPr>
            </a:br>
            <a:br>
              <a:rPr lang="en-US" sz="1100" dirty="0">
                <a:solidFill>
                  <a:schemeClr val="bg1"/>
                </a:solidFill>
                <a:latin typeface="Arial" panose="020B0604020202020204" pitchFamily="34" charset="0"/>
                <a:cs typeface="Arial" panose="020B0604020202020204" pitchFamily="34" charset="0"/>
              </a:rPr>
            </a:br>
            <a:r>
              <a:rPr lang="en-US" sz="1100" dirty="0">
                <a:solidFill>
                  <a:srgbClr val="002060"/>
                </a:solidFill>
                <a:latin typeface="Arial" panose="020B0604020202020204" pitchFamily="34" charset="0"/>
                <a:cs typeface="Arial" panose="020B0604020202020204" pitchFamily="34" charset="0"/>
              </a:rPr>
              <a:t>Source: Ready (Reading Instruction 4)</a:t>
            </a:r>
          </a:p>
        </p:txBody>
      </p:sp>
    </p:spTree>
    <p:extLst>
      <p:ext uri="{BB962C8B-B14F-4D97-AF65-F5344CB8AC3E}">
        <p14:creationId xmlns:p14="http://schemas.microsoft.com/office/powerpoint/2010/main" val="161191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2C9-DC19-43A3-BB8F-A81F012D311C}"/>
              </a:ext>
            </a:extLst>
          </p:cNvPr>
          <p:cNvSpPr>
            <a:spLocks noGrp="1"/>
          </p:cNvSpPr>
          <p:nvPr>
            <p:ph type="title"/>
          </p:nvPr>
        </p:nvSpPr>
        <p:spPr>
          <a:xfrm>
            <a:off x="1154953" y="973668"/>
            <a:ext cx="8761413" cy="706964"/>
          </a:xfrm>
        </p:spPr>
        <p:txBody>
          <a:bodyPr>
            <a:normAutofit/>
          </a:bodyPr>
          <a:lstStyle/>
          <a:p>
            <a:r>
              <a:rPr lang="en-US" dirty="0"/>
              <a:t>Written Response</a:t>
            </a:r>
          </a:p>
        </p:txBody>
      </p:sp>
      <p:pic>
        <p:nvPicPr>
          <p:cNvPr id="5" name="Content Placeholder 4" descr="A picture containing computer&#10;&#10;Description automatically generated">
            <a:extLst>
              <a:ext uri="{FF2B5EF4-FFF2-40B4-BE49-F238E27FC236}">
                <a16:creationId xmlns:a16="http://schemas.microsoft.com/office/drawing/2014/main" id="{09037FF2-06B6-48D4-9E38-5C9CA26280F0}"/>
              </a:ext>
            </a:extLst>
          </p:cNvPr>
          <p:cNvPicPr>
            <a:picLocks noChangeAspect="1"/>
          </p:cNvPicPr>
          <p:nvPr/>
        </p:nvPicPr>
        <p:blipFill>
          <a:blip r:embed="rId3"/>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11" name="Content Placeholder 8">
            <a:extLst>
              <a:ext uri="{FF2B5EF4-FFF2-40B4-BE49-F238E27FC236}">
                <a16:creationId xmlns:a16="http://schemas.microsoft.com/office/drawing/2014/main" id="{8AE431E4-A1BB-429F-9744-CF0881EF827A}"/>
              </a:ext>
            </a:extLst>
          </p:cNvPr>
          <p:cNvSpPr>
            <a:spLocks noGrp="1"/>
          </p:cNvSpPr>
          <p:nvPr>
            <p:ph idx="1"/>
          </p:nvPr>
        </p:nvSpPr>
        <p:spPr>
          <a:xfrm>
            <a:off x="4641336" y="2603500"/>
            <a:ext cx="6551597" cy="3416300"/>
          </a:xfrm>
        </p:spPr>
        <p:txBody>
          <a:bodyPr anchor="ctr">
            <a:normAutofit/>
          </a:bodyPr>
          <a:lstStyle/>
          <a:p>
            <a:pPr marL="0" indent="0">
              <a:buNone/>
            </a:pPr>
            <a:r>
              <a:rPr lang="en-US" sz="2000" b="1" dirty="0">
                <a:solidFill>
                  <a:schemeClr val="tx1"/>
                </a:solidFill>
                <a:latin typeface="Arial" panose="020B0604020202020204" pitchFamily="34" charset="0"/>
                <a:cs typeface="Arial" panose="020B0604020202020204" pitchFamily="34" charset="0"/>
              </a:rPr>
              <a:t>Let’s re-read paragraph 3! Think about the father’s action. Then write a 2-3 sentence response describing an inference you can make about his actions. Since we are trying to master the skill of inferring, challenge yourself to use the academic vocabulary word “infer” in your writing. </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marL="0" indent="0">
              <a:buNone/>
            </a:pPr>
            <a:r>
              <a:rPr lang="en-US" sz="2000" dirty="0">
                <a:solidFill>
                  <a:schemeClr val="tx1"/>
                </a:solidFill>
                <a:highlight>
                  <a:srgbClr val="FFFF00"/>
                </a:highlight>
                <a:latin typeface="Arial" panose="020B0604020202020204" pitchFamily="34" charset="0"/>
                <a:cs typeface="Arial" panose="020B0604020202020204" pitchFamily="34" charset="0"/>
              </a:rPr>
              <a:t>I can infer that the father was extremely upset about his missing pennies, because he complained all week. I know when people complain, they are not happy. </a:t>
            </a:r>
          </a:p>
        </p:txBody>
      </p:sp>
    </p:spTree>
    <p:extLst>
      <p:ext uri="{BB962C8B-B14F-4D97-AF65-F5344CB8AC3E}">
        <p14:creationId xmlns:p14="http://schemas.microsoft.com/office/powerpoint/2010/main" val="332663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Baskerville Old Face" panose="02020602080505020303" pitchFamily="18" charset="0"/>
              </a:rPr>
              <a:t>Work Time:</a:t>
            </a:r>
            <a:r>
              <a:rPr lang="en-US" sz="4400" b="1" dirty="0">
                <a:latin typeface="Baskerville Old Face" panose="02020602080505020303" pitchFamily="18" charset="0"/>
              </a:rPr>
              <a:t> </a:t>
            </a:r>
            <a:r>
              <a:rPr lang="en-US" sz="2400" b="1" dirty="0">
                <a:latin typeface="Baskerville Old Face" panose="02020602080505020303" pitchFamily="18" charset="0"/>
              </a:rPr>
              <a:t>The Penny Thief</a:t>
            </a:r>
            <a:br>
              <a:rPr lang="en-US" sz="4400" b="1" dirty="0">
                <a:latin typeface="Baskerville Old Face" panose="02020602080505020303" pitchFamily="18" charset="0"/>
              </a:rPr>
            </a:br>
            <a:r>
              <a:rPr lang="en-US" sz="2400" b="1" dirty="0">
                <a:solidFill>
                  <a:schemeClr val="bg1"/>
                </a:solidFill>
                <a:latin typeface="Baskerville Old Face" panose="02020602080505020303" pitchFamily="18" charset="0"/>
              </a:rPr>
              <a:t>S</a:t>
            </a:r>
            <a:r>
              <a:rPr lang="en-US" sz="2400" b="1" i="1" dirty="0">
                <a:solidFill>
                  <a:schemeClr val="bg1"/>
                </a:solidFill>
                <a:latin typeface="Baskerville Old Face" panose="02020602080505020303" pitchFamily="18" charset="0"/>
              </a:rPr>
              <a:t>upporting My Inferences Using Details and Examples from the Text </a:t>
            </a:r>
            <a:endParaRPr lang="en-US" sz="2400" dirty="0">
              <a:solidFill>
                <a:schemeClr val="bg1"/>
              </a:solidFill>
              <a:latin typeface="Baskerville Old Face" panose="02020602080505020303" pitchFamily="18" charset="0"/>
            </a:endParaRPr>
          </a:p>
        </p:txBody>
      </p:sp>
      <p:graphicFrame>
        <p:nvGraphicFramePr>
          <p:cNvPr id="4" name="Table 4">
            <a:extLst>
              <a:ext uri="{FF2B5EF4-FFF2-40B4-BE49-F238E27FC236}">
                <a16:creationId xmlns:a16="http://schemas.microsoft.com/office/drawing/2014/main" id="{15187077-E881-4E10-B543-117695C4094D}"/>
              </a:ext>
            </a:extLst>
          </p:cNvPr>
          <p:cNvGraphicFramePr>
            <a:graphicFrameLocks noGrp="1"/>
          </p:cNvGraphicFramePr>
          <p:nvPr>
            <p:ph idx="1"/>
            <p:extLst>
              <p:ext uri="{D42A27DB-BD31-4B8C-83A1-F6EECF244321}">
                <p14:modId xmlns:p14="http://schemas.microsoft.com/office/powerpoint/2010/main" val="3380846347"/>
              </p:ext>
            </p:extLst>
          </p:nvPr>
        </p:nvGraphicFramePr>
        <p:xfrm>
          <a:off x="532227" y="2336214"/>
          <a:ext cx="11127545" cy="4521785"/>
        </p:xfrm>
        <a:graphic>
          <a:graphicData uri="http://schemas.openxmlformats.org/drawingml/2006/table">
            <a:tbl>
              <a:tblPr firstRow="1" bandRow="1">
                <a:tableStyleId>{5C22544A-7EE6-4342-B048-85BDC9FD1C3A}</a:tableStyleId>
              </a:tblPr>
              <a:tblGrid>
                <a:gridCol w="3927978">
                  <a:extLst>
                    <a:ext uri="{9D8B030D-6E8A-4147-A177-3AD203B41FA5}">
                      <a16:colId xmlns:a16="http://schemas.microsoft.com/office/drawing/2014/main" val="1699909651"/>
                    </a:ext>
                  </a:extLst>
                </a:gridCol>
                <a:gridCol w="3490385">
                  <a:extLst>
                    <a:ext uri="{9D8B030D-6E8A-4147-A177-3AD203B41FA5}">
                      <a16:colId xmlns:a16="http://schemas.microsoft.com/office/drawing/2014/main" val="4154726802"/>
                    </a:ext>
                  </a:extLst>
                </a:gridCol>
                <a:gridCol w="3709182">
                  <a:extLst>
                    <a:ext uri="{9D8B030D-6E8A-4147-A177-3AD203B41FA5}">
                      <a16:colId xmlns:a16="http://schemas.microsoft.com/office/drawing/2014/main" val="445640706"/>
                    </a:ext>
                  </a:extLst>
                </a:gridCol>
              </a:tblGrid>
              <a:tr h="491498">
                <a:tc>
                  <a:txBody>
                    <a:bodyPr/>
                    <a:lstStyle/>
                    <a:p>
                      <a:r>
                        <a:rPr lang="en-US" sz="2400" dirty="0">
                          <a:solidFill>
                            <a:srgbClr val="002060"/>
                          </a:solidFill>
                        </a:rPr>
                        <a:t>Evidence from Text </a:t>
                      </a:r>
                    </a:p>
                  </a:txBody>
                  <a:tcPr/>
                </a:tc>
                <a:tc>
                  <a:txBody>
                    <a:bodyPr/>
                    <a:lstStyle/>
                    <a:p>
                      <a:r>
                        <a:rPr lang="en-US" sz="2400" dirty="0">
                          <a:solidFill>
                            <a:srgbClr val="002060"/>
                          </a:solidFill>
                        </a:rPr>
                        <a:t>My Experience </a:t>
                      </a:r>
                    </a:p>
                  </a:txBody>
                  <a:tcPr/>
                </a:tc>
                <a:tc>
                  <a:txBody>
                    <a:bodyPr/>
                    <a:lstStyle/>
                    <a:p>
                      <a:r>
                        <a:rPr lang="en-US" sz="2400" dirty="0">
                          <a:solidFill>
                            <a:srgbClr val="002060"/>
                          </a:solidFill>
                        </a:rPr>
                        <a:t>My Inference </a:t>
                      </a:r>
                    </a:p>
                  </a:txBody>
                  <a:tcPr/>
                </a:tc>
                <a:extLst>
                  <a:ext uri="{0D108BD9-81ED-4DB2-BD59-A6C34878D82A}">
                    <a16:rowId xmlns:a16="http://schemas.microsoft.com/office/drawing/2014/main" val="67727580"/>
                  </a:ext>
                </a:extLst>
              </a:tr>
              <a:tr h="2162593">
                <a:tc>
                  <a:txBody>
                    <a:bodyPr/>
                    <a:lstStyle/>
                    <a:p>
                      <a:endParaRPr lang="en-US" sz="1800" b="1" dirty="0">
                        <a:solidFill>
                          <a:srgbClr val="002060"/>
                        </a:solidFill>
                      </a:endParaRPr>
                    </a:p>
                    <a:p>
                      <a:endParaRPr lang="en-US" sz="1800" b="1" dirty="0">
                        <a:solidFill>
                          <a:srgbClr val="002060"/>
                        </a:solidFill>
                      </a:endParaRPr>
                    </a:p>
                    <a:p>
                      <a:endParaRPr lang="en-US" sz="1800" b="1" dirty="0">
                        <a:solidFill>
                          <a:srgbClr val="002060"/>
                        </a:solidFill>
                      </a:endParaRPr>
                    </a:p>
                    <a:p>
                      <a:endParaRPr lang="en-US" sz="1800" b="1" dirty="0">
                        <a:solidFill>
                          <a:srgbClr val="002060"/>
                        </a:solidFill>
                      </a:endParaRPr>
                    </a:p>
                    <a:p>
                      <a:endParaRPr lang="en-US" sz="1800" b="1" dirty="0">
                        <a:solidFill>
                          <a:srgbClr val="002060"/>
                        </a:solidFill>
                      </a:endParaRPr>
                    </a:p>
                    <a:p>
                      <a:endParaRPr lang="en-US" sz="1800" b="1" dirty="0">
                        <a:solidFill>
                          <a:srgbClr val="002060"/>
                        </a:solidFill>
                      </a:endParaRPr>
                    </a:p>
                    <a:p>
                      <a:endParaRPr lang="en-US" sz="1800" b="1" dirty="0">
                        <a:solidFill>
                          <a:srgbClr val="002060"/>
                        </a:solidFill>
                      </a:endParaRPr>
                    </a:p>
                  </a:txBody>
                  <a:tcPr/>
                </a:tc>
                <a:tc>
                  <a:txBody>
                    <a:bodyPr/>
                    <a:lstStyle/>
                    <a:p>
                      <a:endParaRPr lang="en-US" sz="1800" b="1" dirty="0">
                        <a:solidFill>
                          <a:srgbClr val="002060"/>
                        </a:solidFill>
                      </a:endParaRPr>
                    </a:p>
                  </a:txBody>
                  <a:tcPr/>
                </a:tc>
                <a:tc>
                  <a:txBody>
                    <a:bodyPr/>
                    <a:lstStyle/>
                    <a:p>
                      <a:r>
                        <a:rPr lang="en-US" sz="1800" b="1" dirty="0">
                          <a:solidFill>
                            <a:srgbClr val="002060"/>
                          </a:solidFill>
                        </a:rPr>
                        <a:t>The family wants to know what is happening. </a:t>
                      </a:r>
                    </a:p>
                  </a:txBody>
                  <a:tcPr>
                    <a:solidFill>
                      <a:schemeClr val="accent1">
                        <a:lumMod val="60000"/>
                        <a:lumOff val="40000"/>
                      </a:schemeClr>
                    </a:solidFill>
                  </a:tcPr>
                </a:tc>
                <a:extLst>
                  <a:ext uri="{0D108BD9-81ED-4DB2-BD59-A6C34878D82A}">
                    <a16:rowId xmlns:a16="http://schemas.microsoft.com/office/drawing/2014/main" val="2953144553"/>
                  </a:ext>
                </a:extLst>
              </a:tr>
              <a:tr h="1867694">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 </a:t>
                      </a:r>
                      <a:r>
                        <a:rPr lang="en-US" b="1" dirty="0">
                          <a:solidFill>
                            <a:srgbClr val="002060"/>
                          </a:solidFill>
                        </a:rPr>
                        <a:t>Some birds are attracted to shiny objects.</a:t>
                      </a:r>
                    </a:p>
                  </a:txBody>
                  <a:tcPr>
                    <a:solidFill>
                      <a:schemeClr val="accent1">
                        <a:lumMod val="60000"/>
                        <a:lumOff val="40000"/>
                      </a:schemeClr>
                    </a:solidFill>
                  </a:tcPr>
                </a:tc>
                <a:tc>
                  <a:txBody>
                    <a:bodyPr/>
                    <a:lstStyle/>
                    <a:p>
                      <a:endParaRPr lang="en-US" dirty="0"/>
                    </a:p>
                  </a:txBody>
                  <a:tcPr/>
                </a:tc>
                <a:extLst>
                  <a:ext uri="{0D108BD9-81ED-4DB2-BD59-A6C34878D82A}">
                    <a16:rowId xmlns:a16="http://schemas.microsoft.com/office/drawing/2014/main" val="3097413980"/>
                  </a:ext>
                </a:extLst>
              </a:tr>
            </a:tbl>
          </a:graphicData>
        </a:graphic>
      </p:graphicFrame>
    </p:spTree>
    <p:extLst>
      <p:ext uri="{BB962C8B-B14F-4D97-AF65-F5344CB8AC3E}">
        <p14:creationId xmlns:p14="http://schemas.microsoft.com/office/powerpoint/2010/main" val="106816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1162</Words>
  <Application>Microsoft Office PowerPoint</Application>
  <PresentationFormat>Widescreen</PresentationFormat>
  <Paragraphs>77</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Baskerville Old Face</vt:lpstr>
      <vt:lpstr>Calibri</vt:lpstr>
      <vt:lpstr>Century Gothic</vt:lpstr>
      <vt:lpstr>Wingdings</vt:lpstr>
      <vt:lpstr>Wingdings 3</vt:lpstr>
      <vt:lpstr>Ion Boardroom</vt:lpstr>
      <vt:lpstr>Supporting Inferences Using Text Evidence Ms. Rodgers 4th Grade ELA Date: 3.25.20</vt:lpstr>
      <vt:lpstr>Question?</vt:lpstr>
      <vt:lpstr>Today scholars will focus on standards: (RL.KID.1)(RI.KID.1) SWBAT refer to details and examples in the text “The Penny Thief” IOT explain what the text says explicitly.  and  SWBAT refer to details and examples in this text IOT draw inferences from the text.   Vocabulary Dive: explicitly:  what the text plainly states   </vt:lpstr>
      <vt:lpstr>Materials Needed for this Lesson</vt:lpstr>
      <vt:lpstr>Opening: Making an Inference Teacher Model </vt:lpstr>
      <vt:lpstr>Work Time:  Refer to Details and Examples to Support an Inference </vt:lpstr>
      <vt:lpstr>“The Penny Thief” by Charlotte Fairchild  1 My family got a parakeet on the very day that we moved into our new apartment. On our first night in the new place, we tried to name our new pet. I wanted to call it Tweetie, but no one else liked that name. We couldn’t find a name that everyone agreed on, so we agreed to think about it for a while.   2 My father always emptied his pocket change into a large glass bowl in the hallway. When we wanted money for this or that, he would count it out for us from the bowl. The very next night, as he tossed his change into the bowl he mumbled, “Funny! I’m sure there were mostly pennies on top.” None of us knew where the pennies had gone.   3 Every day that week, my father complained that someone was taking pennies from his bowl. We all pleaded ignorance. And every day that week, we discussed a new name for our pet.   4 At the end of the week, we took everything out of the birdcage to clean it. In every corner of the cage was a pile of pennies. That’s when we learned that my mother had let the bird out to fly around every morning. “Penny thief!” my father cried. And our pet was named on the spot.   Source: Ready (Reading Instruction 4)</vt:lpstr>
      <vt:lpstr>Written Response</vt:lpstr>
      <vt:lpstr>Work Time: The Penny Thief Supporting My Inferences Using Details and Examples from the Text </vt:lpstr>
      <vt:lpstr>Closing: Review  Explore: Think about what details in the text you will use to help support your inference. </vt:lpstr>
      <vt:lpstr>Check for Understanding:  Did you master it? Review Learning Targets </vt:lpstr>
      <vt:lpstr>Well my friends we have come to end of this lesson, but hopefully not at the end your learning. Although during these times we are not learning in the classroom, your learning should not stop. Use all the resources you have available to keep your creative brain flowing. Stay positive, focus, and fearless because based on the evidence and what I know, I can infer that these times won’t last forever. Until next time keep calm and keep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Inferences Using Text Evidence Ms. Rodgers 4th Grade ELA Date: 3.25.20</dc:title>
  <dc:creator>Yolanda Rodgers</dc:creator>
  <cp:lastModifiedBy>Yolanda Rodgers</cp:lastModifiedBy>
  <cp:revision>11</cp:revision>
  <dcterms:created xsi:type="dcterms:W3CDTF">2020-03-24T05:04:47Z</dcterms:created>
  <dcterms:modified xsi:type="dcterms:W3CDTF">2020-03-25T04:20:52Z</dcterms:modified>
</cp:coreProperties>
</file>