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5" r:id="rId3"/>
    <p:sldId id="285" r:id="rId4"/>
    <p:sldId id="300" r:id="rId5"/>
    <p:sldId id="299" r:id="rId6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5D99"/>
    <a:srgbClr val="99CC00"/>
    <a:srgbClr val="EF0FDF"/>
    <a:srgbClr val="CD4125"/>
    <a:srgbClr val="DF5213"/>
    <a:srgbClr val="56426E"/>
    <a:srgbClr val="B75119"/>
    <a:srgbClr val="D5832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F2083-2330-4BD4-8F4D-B71BBB5D1B16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E3879-8EAB-41D2-B79D-0E0B55866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1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34A90-5A83-4F7F-ABB2-9146E88EB2B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19A59-BFB5-48D5-BFB7-656B401CA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Berlin Sans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28A7-0EEC-4FD8-B766-01C165DB7ABD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476F-BD3D-44A6-8A52-7CCE4CC40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5333-B1B9-4BB2-A7BE-8B1343F0B26D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AB60-12DD-4490-A964-68121D378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67D6-697A-4A1A-8007-3B5C27DFBB38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1516-231E-400B-8B41-2F3FD735A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 rot="155181">
            <a:off x="381000" y="533400"/>
            <a:ext cx="8382000" cy="5943600"/>
          </a:xfrm>
          <a:prstGeom prst="rect">
            <a:avLst/>
          </a:prstGeom>
          <a:solidFill>
            <a:srgbClr val="CCC1DA">
              <a:alpha val="5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apezoid 7"/>
          <p:cNvSpPr/>
          <p:nvPr userDrawn="1"/>
        </p:nvSpPr>
        <p:spPr>
          <a:xfrm rot="16200000">
            <a:off x="3581400" y="-3200400"/>
            <a:ext cx="1295400" cy="8458200"/>
          </a:xfrm>
          <a:prstGeom prst="trapezoid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ysClr val="windowText" lastClr="000000"/>
                </a:solidFill>
                <a:latin typeface="Berlin Sans FB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Trebuchet MS" pitchFamily="34" charset="0"/>
                <a:cs typeface="Tahoma" pitchFamily="34" charset="0"/>
              </a:defRPr>
            </a:lvl1pPr>
            <a:lvl2pPr>
              <a:defRPr b="0">
                <a:latin typeface="Trebuchet MS" pitchFamily="34" charset="0"/>
                <a:cs typeface="Tahoma" pitchFamily="34" charset="0"/>
              </a:defRPr>
            </a:lvl2pPr>
            <a:lvl3pPr>
              <a:defRPr b="0">
                <a:latin typeface="Trebuchet MS" pitchFamily="34" charset="0"/>
                <a:cs typeface="Tahoma" pitchFamily="34" charset="0"/>
              </a:defRPr>
            </a:lvl3pPr>
            <a:lvl4pPr>
              <a:defRPr b="0">
                <a:latin typeface="Trebuchet MS" pitchFamily="34" charset="0"/>
                <a:cs typeface="Tahoma" pitchFamily="34" charset="0"/>
              </a:defRPr>
            </a:lvl4pPr>
            <a:lvl5pPr>
              <a:defRPr b="0">
                <a:latin typeface="Trebuchet MS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FE3E-5C87-4DCA-9121-FA1BBE155EF5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D847-F7AC-4103-88CF-7B75DED62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56E3-BF19-4FFC-B677-BF922BE73629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81FB-10C9-4FB6-A0FA-509A246BF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234D-EDD0-419F-AAE7-1333B96A1274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04EB-998A-4F0D-96AC-6CC883A94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8BC4-F0F6-4A1E-A208-986DE26DEA01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FBBC-861A-4A50-9F19-E571DACBC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D0AD-E39E-4982-AF38-6397D926E50B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4F316-B2EB-4B44-957D-44ABCA7B4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B29A-96A2-4772-8EFA-1569EBD6DC1A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56C1-4168-40D4-9AF3-5C9DE6FE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26FE3-DB52-4795-B1B2-3D7AE28D4EB0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8703-F90A-4E37-B34E-03F285938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BE32-DC81-4E29-B3AE-BA2BA5C5A5C8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97913-4A4A-4580-9314-FA58663F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AE7F31-159D-4353-B853-18B53CF2F2D9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462417-BFB1-4B77-90D2-52AA671C2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3"/>
          <p:cNvSpPr>
            <a:spLocks noGrp="1"/>
          </p:cNvSpPr>
          <p:nvPr>
            <p:ph type="subTitle" idx="1"/>
          </p:nvPr>
        </p:nvSpPr>
        <p:spPr>
          <a:xfrm>
            <a:off x="762000" y="5410200"/>
            <a:ext cx="7620000" cy="533400"/>
          </a:xfrm>
        </p:spPr>
        <p:txBody>
          <a:bodyPr/>
          <a:lstStyle/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Between the Lines</a:t>
            </a:r>
          </a:p>
        </p:txBody>
      </p:sp>
      <p:pic>
        <p:nvPicPr>
          <p:cNvPr id="12290" name="Picture 2" descr="http://www.iclipart.com/dodl.php/c409393_m.jpg?linklokauth=L3RlbXAvYzQwOTM5M19tLmpwZywxMzIxODM4MDg1LDc2LjE4LjE5OC4yMDEsMCwwLExMXzAsLGIyNTZkNDg1ZTkzMzI0M2ZmZmIwOWZiMzRmZDQzZmZ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990600"/>
            <a:ext cx="4267200" cy="4038600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8" name="Picture 7" descr="book-pin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43928" y="2525269"/>
            <a:ext cx="436761" cy="484632"/>
          </a:xfrm>
          <a:prstGeom prst="rect">
            <a:avLst/>
          </a:prstGeom>
        </p:spPr>
      </p:pic>
      <p:pic>
        <p:nvPicPr>
          <p:cNvPr id="9" name="Picture 8" descr="book-green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422392" y="3332988"/>
            <a:ext cx="597408" cy="525019"/>
          </a:xfrm>
          <a:prstGeom prst="rect">
            <a:avLst/>
          </a:prstGeom>
        </p:spPr>
      </p:pic>
      <p:pic>
        <p:nvPicPr>
          <p:cNvPr id="10" name="Picture 9" descr="book-blu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87896" y="3575304"/>
            <a:ext cx="419004" cy="439198"/>
          </a:xfrm>
          <a:prstGeom prst="rect">
            <a:avLst/>
          </a:prstGeom>
        </p:spPr>
      </p:pic>
      <p:pic>
        <p:nvPicPr>
          <p:cNvPr id="11" name="Picture 10" descr="book-yellow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515866">
            <a:off x="6103547" y="3494314"/>
            <a:ext cx="556956" cy="365067"/>
          </a:xfrm>
          <a:prstGeom prst="rect">
            <a:avLst/>
          </a:prstGeom>
        </p:spPr>
      </p:pic>
      <p:pic>
        <p:nvPicPr>
          <p:cNvPr id="12" name="Picture 11" descr="book-grey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311612">
            <a:off x="5145024" y="2767584"/>
            <a:ext cx="277368" cy="331262"/>
          </a:xfrm>
          <a:prstGeom prst="rect">
            <a:avLst/>
          </a:prstGeom>
        </p:spPr>
      </p:pic>
      <p:pic>
        <p:nvPicPr>
          <p:cNvPr id="13" name="Picture 12" descr="book-orange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4910328" y="2832693"/>
            <a:ext cx="256032" cy="257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8229600" cy="609600"/>
          </a:xfrm>
        </p:spPr>
        <p:txBody>
          <a:bodyPr rtlCol="0"/>
          <a:lstStyle/>
          <a:p>
            <a:pPr algn="l" fontAlgn="auto">
              <a:spcAft>
                <a:spcPts val="0"/>
              </a:spcAft>
              <a:defRPr/>
            </a:pPr>
            <a:r>
              <a:rPr lang="en-US" sz="5400" dirty="0">
                <a:ln>
                  <a:solidFill>
                    <a:srgbClr val="D98E3B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</a:t>
            </a:r>
            <a:br>
              <a:rPr lang="en-US" sz="4400" dirty="0">
                <a:ln>
                  <a:solidFill>
                    <a:srgbClr val="D98E3B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dirty="0">
                <a:ln>
                  <a:solidFill>
                    <a:srgbClr val="D98E3B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Inferences</a:t>
            </a:r>
            <a:endParaRPr lang="en-US" sz="8800" dirty="0">
              <a:ln>
                <a:solidFill>
                  <a:srgbClr val="D98E3B"/>
                </a:solidFill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106680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dirty="0"/>
              <a:t>You get home, and this is what you see.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/>
              <a:t>What do you think happened? </a:t>
            </a:r>
          </a:p>
        </p:txBody>
      </p:sp>
      <p:pic>
        <p:nvPicPr>
          <p:cNvPr id="1026" name="Picture 2" descr="http://justelite.net/wp-content/uploads/2009/02/052_pic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476754"/>
            <a:ext cx="5562600" cy="4181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Copy this definition:</a:t>
            </a:r>
          </a:p>
          <a:p>
            <a:pPr marL="0" indent="0">
              <a:buNone/>
            </a:pPr>
            <a:r>
              <a:rPr lang="en-US" b="1" dirty="0"/>
              <a:t>Making Inferences – </a:t>
            </a:r>
            <a:r>
              <a:rPr lang="en-US" dirty="0"/>
              <a:t>the process of making logical guesses based on evidence and personal knowledge or experience.</a:t>
            </a:r>
            <a:endParaRPr lang="en-US" i="1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810000"/>
            <a:ext cx="2438400" cy="2590800"/>
          </a:xfrm>
          <a:prstGeom prst="rect">
            <a:avLst/>
          </a:prstGeom>
          <a:solidFill>
            <a:srgbClr val="FFC000"/>
          </a:solidFill>
          <a:ln>
            <a:solidFill>
              <a:srgbClr val="D583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Evidence:</a:t>
            </a:r>
          </a:p>
          <a:p>
            <a:pPr marL="346075" indent="-346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Chair cushion is torn up.</a:t>
            </a:r>
          </a:p>
          <a:p>
            <a:pPr marL="346075" indent="-346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Dog is sitting nearby.</a:t>
            </a:r>
          </a:p>
          <a:p>
            <a:pPr marL="346075" indent="-346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No one else is around.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3810000"/>
            <a:ext cx="3276600" cy="2895600"/>
          </a:xfrm>
          <a:prstGeom prst="rect">
            <a:avLst/>
          </a:prstGeom>
          <a:solidFill>
            <a:srgbClr val="FFC000"/>
          </a:solidFill>
          <a:ln>
            <a:solidFill>
              <a:srgbClr val="D583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Personal Knowledge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or Experience</a:t>
            </a:r>
          </a:p>
          <a:p>
            <a:pPr marL="346075" indent="-346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I have a dog.</a:t>
            </a:r>
          </a:p>
          <a:p>
            <a:pPr marL="346075" indent="-346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My dog chewed up a toy one time and the damage looked similar.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3657600"/>
            <a:ext cx="2362200" cy="243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Inference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The dog in the picture chewed the chair cushion.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2286000" y="4495800"/>
            <a:ext cx="914400" cy="838200"/>
          </a:xfrm>
          <a:prstGeom prst="mathPlus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6096000" y="4953000"/>
            <a:ext cx="838200" cy="914400"/>
          </a:xfrm>
          <a:prstGeom prst="mathEqua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13715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inference can you make based on the following passage?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Carizma</a:t>
            </a:r>
            <a:r>
              <a:rPr lang="en-US" sz="3200" dirty="0">
                <a:solidFill>
                  <a:srgbClr val="002060"/>
                </a:solidFill>
              </a:rPr>
              <a:t> took a deep breath and blew out all twelve candles on the cake.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267200"/>
            <a:ext cx="723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600" dirty="0" err="1"/>
              <a:t>Carizma’s</a:t>
            </a:r>
            <a:r>
              <a:rPr lang="en-US" sz="2600" dirty="0"/>
              <a:t> family likes to bake.</a:t>
            </a:r>
          </a:p>
          <a:p>
            <a:pPr marL="514350" indent="-514350">
              <a:buAutoNum type="alphaLcPeriod"/>
            </a:pPr>
            <a:r>
              <a:rPr lang="en-US" sz="2600" dirty="0"/>
              <a:t>It is </a:t>
            </a:r>
            <a:r>
              <a:rPr lang="en-US" sz="2600" dirty="0" err="1"/>
              <a:t>Carizma’s</a:t>
            </a:r>
            <a:r>
              <a:rPr lang="en-US" sz="2600" dirty="0"/>
              <a:t> twelfth birthday.</a:t>
            </a:r>
          </a:p>
          <a:p>
            <a:pPr marL="514350" indent="-514350">
              <a:buAutoNum type="alphaLcPeriod"/>
            </a:pPr>
            <a:r>
              <a:rPr lang="en-US" sz="2600" dirty="0"/>
              <a:t>The power went out, but it’s back on now.</a:t>
            </a:r>
          </a:p>
          <a:p>
            <a:pPr marL="514350" indent="-514350">
              <a:buAutoNum type="alphaLcPeriod"/>
            </a:pPr>
            <a:r>
              <a:rPr lang="en-US" sz="2600" dirty="0" err="1"/>
              <a:t>Carizma</a:t>
            </a:r>
            <a:r>
              <a:rPr lang="en-US" sz="2600" dirty="0"/>
              <a:t> has a lot of friends.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648200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600" dirty="0">
                <a:solidFill>
                  <a:srgbClr val="FFC000"/>
                </a:solidFill>
              </a:rPr>
              <a:t>It is </a:t>
            </a:r>
            <a:r>
              <a:rPr lang="en-US" sz="2600" dirty="0" err="1">
                <a:solidFill>
                  <a:srgbClr val="FFC000"/>
                </a:solidFill>
              </a:rPr>
              <a:t>Carizma’s</a:t>
            </a:r>
            <a:r>
              <a:rPr lang="en-US" sz="2600" dirty="0">
                <a:solidFill>
                  <a:srgbClr val="FFC000"/>
                </a:solidFill>
              </a:rPr>
              <a:t> twelfth birthday.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5791200" y="3352800"/>
            <a:ext cx="3352800" cy="31242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Birthday cakes often have candles that the birthday person blows out.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3886200"/>
            <a:ext cx="4572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23621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solidFill>
                  <a:srgbClr val="002060"/>
                </a:solidFill>
              </a:rPr>
              <a:t>   The sun was low in the sky.  </a:t>
            </a:r>
            <a:r>
              <a:rPr lang="en-US" sz="3000" dirty="0" err="1">
                <a:solidFill>
                  <a:srgbClr val="002060"/>
                </a:solidFill>
              </a:rPr>
              <a:t>Kayleena’s</a:t>
            </a:r>
            <a:r>
              <a:rPr lang="en-US" sz="3000" dirty="0">
                <a:solidFill>
                  <a:srgbClr val="002060"/>
                </a:solidFill>
              </a:rPr>
              <a:t> body ached.  Her hands were covered in blisters.  She lay the rake down on a big pile of leaves and headed for home.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8862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Tahoma" pitchFamily="34" charset="0"/>
              </a:rPr>
              <a:t>What can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Tahoma" pitchFamily="34" charset="0"/>
              </a:rPr>
              <a:t> you infer about the setting?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It is autumn.  This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 is not </a:t>
            </a:r>
            <a:r>
              <a:rPr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Kayleena’s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 home.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Tahoma" pitchFamily="34" charset="0"/>
              </a:rPr>
              <a:t>What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Tahoma" pitchFamily="34" charset="0"/>
              </a:rPr>
              <a:t> can you infer about the character?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baseline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Kayleena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 is a hard worker.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253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Berlin Sans FB Demi</vt:lpstr>
      <vt:lpstr>Calibri</vt:lpstr>
      <vt:lpstr>Trebuchet MS</vt:lpstr>
      <vt:lpstr>Office Theme</vt:lpstr>
      <vt:lpstr>Making  Inferences</vt:lpstr>
      <vt:lpstr>What is Inference?</vt:lpstr>
      <vt:lpstr>What is Inference?</vt:lpstr>
      <vt:lpstr>Guided Practice</vt:lpstr>
      <vt:lpstr>Guided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Barker</dc:creator>
  <cp:lastModifiedBy>JENNIFER  PRESTON</cp:lastModifiedBy>
  <cp:revision>194</cp:revision>
  <dcterms:created xsi:type="dcterms:W3CDTF">2010-10-07T14:04:33Z</dcterms:created>
  <dcterms:modified xsi:type="dcterms:W3CDTF">2020-04-17T05:49:12Z</dcterms:modified>
</cp:coreProperties>
</file>