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5" r:id="rId4"/>
    <p:sldId id="261" r:id="rId5"/>
    <p:sldId id="263" r:id="rId6"/>
    <p:sldId id="264"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57" d="100"/>
          <a:sy n="57" d="100"/>
        </p:scale>
        <p:origin x="6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346270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215243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2364483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306899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352399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2141942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25218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154209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115147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115093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26685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417825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113368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397213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42128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196006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CB880-F4E8-4098-A510-642F343B2069}"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72C298-DEED-4968-BD30-7E4132334E46}" type="slidenum">
              <a:rPr lang="en-US" smtClean="0"/>
              <a:t>‹#›</a:t>
            </a:fld>
            <a:endParaRPr lang="en-US" dirty="0"/>
          </a:p>
        </p:txBody>
      </p:sp>
    </p:spTree>
    <p:extLst>
      <p:ext uri="{BB962C8B-B14F-4D97-AF65-F5344CB8AC3E}">
        <p14:creationId xmlns:p14="http://schemas.microsoft.com/office/powerpoint/2010/main" val="365461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B8CB880-F4E8-4098-A510-642F343B2069}" type="datetimeFigureOut">
              <a:rPr lang="en-US" smtClean="0"/>
              <a:t>4/3/2020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772C298-DEED-4968-BD30-7E4132334E46}" type="slidenum">
              <a:rPr lang="en-US" smtClean="0"/>
              <a:t>‹#›</a:t>
            </a:fld>
            <a:endParaRPr lang="en-US" dirty="0"/>
          </a:p>
        </p:txBody>
      </p:sp>
    </p:spTree>
    <p:extLst>
      <p:ext uri="{BB962C8B-B14F-4D97-AF65-F5344CB8AC3E}">
        <p14:creationId xmlns:p14="http://schemas.microsoft.com/office/powerpoint/2010/main" val="3786054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E48897B-3805-4B79-891F-0D864CF458DA}"/>
              </a:ext>
            </a:extLst>
          </p:cNvPr>
          <p:cNvSpPr>
            <a:spLocks noGrp="1"/>
          </p:cNvSpPr>
          <p:nvPr>
            <p:ph type="ctrTitle"/>
          </p:nvPr>
        </p:nvSpPr>
        <p:spPr>
          <a:xfrm>
            <a:off x="1611734" y="1061185"/>
            <a:ext cx="8825658" cy="2870161"/>
          </a:xfrm>
        </p:spPr>
        <p:txBody>
          <a:bodyPr anchor="b">
            <a:normAutofit/>
          </a:bodyPr>
          <a:lstStyle/>
          <a:p>
            <a:pPr algn="ctr"/>
            <a:r>
              <a:rPr lang="en-US" sz="9600" dirty="0" err="1">
                <a:solidFill>
                  <a:schemeClr val="tx1"/>
                </a:solidFill>
                <a:effectLst>
                  <a:outerShdw blurRad="38100" dist="38100" dir="2700000" algn="tl">
                    <a:srgbClr val="000000">
                      <a:alpha val="43137"/>
                    </a:srgbClr>
                  </a:outerShdw>
                </a:effectLst>
                <a:latin typeface="Burbank Big Cd Bk" pitchFamily="50" charset="0"/>
              </a:rPr>
              <a:t>Readworks</a:t>
            </a:r>
            <a:br>
              <a:rPr lang="en-US" sz="5000" dirty="0">
                <a:solidFill>
                  <a:schemeClr val="tx1"/>
                </a:solidFill>
              </a:rPr>
            </a:br>
            <a:r>
              <a:rPr lang="en-US" sz="3200" dirty="0">
                <a:solidFill>
                  <a:schemeClr val="tx1"/>
                </a:solidFill>
              </a:rPr>
              <a:t>E</a:t>
            </a:r>
            <a:r>
              <a:rPr lang="en-US" sz="3200" dirty="0">
                <a:solidFill>
                  <a:schemeClr val="tx1"/>
                </a:solidFill>
                <a:effectLst>
                  <a:outerShdw blurRad="38100" dist="38100" dir="2700000" algn="tl">
                    <a:srgbClr val="000000">
                      <a:alpha val="43137"/>
                    </a:srgbClr>
                  </a:outerShdw>
                </a:effectLst>
              </a:rPr>
              <a:t>LA Digital Suggested Tasks</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April 6-10, 2020</a:t>
            </a:r>
          </a:p>
        </p:txBody>
      </p:sp>
      <p:sp>
        <p:nvSpPr>
          <p:cNvPr id="3" name="Subtitle 2">
            <a:extLst>
              <a:ext uri="{FF2B5EF4-FFF2-40B4-BE49-F238E27FC236}">
                <a16:creationId xmlns:a16="http://schemas.microsoft.com/office/drawing/2014/main" id="{8F4E2973-71AF-49AB-B365-08659B74BF7A}"/>
              </a:ext>
            </a:extLst>
          </p:cNvPr>
          <p:cNvSpPr>
            <a:spLocks noGrp="1"/>
          </p:cNvSpPr>
          <p:nvPr>
            <p:ph type="subTitle" idx="1"/>
          </p:nvPr>
        </p:nvSpPr>
        <p:spPr>
          <a:xfrm>
            <a:off x="1468860" y="4064447"/>
            <a:ext cx="8825658" cy="1330226"/>
          </a:xfrm>
        </p:spPr>
        <p:txBody>
          <a:bodyPr>
            <a:normAutofit/>
          </a:bodyPr>
          <a:lstStyle/>
          <a:p>
            <a:pPr algn="ctr"/>
            <a:endParaRPr lang="en-US" sz="2000" dirty="0"/>
          </a:p>
          <a:p>
            <a:pPr algn="ctr"/>
            <a:r>
              <a:rPr lang="en-US" sz="3600" dirty="0"/>
              <a:t>Grade 4: Sections 4-04, 4-05, 4-06</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able, cake, animal&#10;&#10;Description automatically generated">
            <a:extLst>
              <a:ext uri="{FF2B5EF4-FFF2-40B4-BE49-F238E27FC236}">
                <a16:creationId xmlns:a16="http://schemas.microsoft.com/office/drawing/2014/main" id="{405E001E-4365-48DD-936F-B15F71205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171" y="4064447"/>
            <a:ext cx="8682784" cy="2563582"/>
          </a:xfrm>
          <a:prstGeom prst="rect">
            <a:avLst/>
          </a:prstGeom>
        </p:spPr>
      </p:pic>
    </p:spTree>
    <p:extLst>
      <p:ext uri="{BB962C8B-B14F-4D97-AF65-F5344CB8AC3E}">
        <p14:creationId xmlns:p14="http://schemas.microsoft.com/office/powerpoint/2010/main" val="25252044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2814-04E4-41C6-A4C9-A52271EFAC30}"/>
              </a:ext>
            </a:extLst>
          </p:cNvPr>
          <p:cNvSpPr>
            <a:spLocks noGrp="1"/>
          </p:cNvSpPr>
          <p:nvPr>
            <p:ph type="title"/>
          </p:nvPr>
        </p:nvSpPr>
        <p:spPr/>
        <p:txBody>
          <a:bodyPr/>
          <a:lstStyle/>
          <a:p>
            <a:r>
              <a:rPr lang="en-US" sz="5400" dirty="0">
                <a:effectLst>
                  <a:outerShdw blurRad="38100" dist="38100" dir="2700000" algn="tl">
                    <a:srgbClr val="000000">
                      <a:alpha val="43137"/>
                    </a:srgbClr>
                  </a:outerShdw>
                </a:effectLst>
                <a:latin typeface="Burbank Big Cd Bk" pitchFamily="50" charset="0"/>
              </a:rPr>
              <a:t>Alternate Suggested Activities:</a:t>
            </a:r>
          </a:p>
        </p:txBody>
      </p:sp>
      <p:sp>
        <p:nvSpPr>
          <p:cNvPr id="3" name="Content Placeholder 2">
            <a:extLst>
              <a:ext uri="{FF2B5EF4-FFF2-40B4-BE49-F238E27FC236}">
                <a16:creationId xmlns:a16="http://schemas.microsoft.com/office/drawing/2014/main" id="{DF2DA459-03E2-4923-B819-B0A9FCEF99DD}"/>
              </a:ext>
            </a:extLst>
          </p:cNvPr>
          <p:cNvSpPr>
            <a:spLocks noGrp="1"/>
          </p:cNvSpPr>
          <p:nvPr>
            <p:ph idx="1"/>
          </p:nvPr>
        </p:nvSpPr>
        <p:spPr>
          <a:xfrm>
            <a:off x="796413" y="2603499"/>
            <a:ext cx="10697497" cy="3993945"/>
          </a:xfrm>
        </p:spPr>
        <p:txBody>
          <a:bodyPr>
            <a:normAutofit/>
          </a:bodyPr>
          <a:lstStyle/>
          <a:p>
            <a:pPr marL="0" indent="0">
              <a:buNone/>
            </a:pPr>
            <a:r>
              <a:rPr lang="en-US" sz="2400" b="1" dirty="0"/>
              <a:t>If students do not have access to devices, choose one of the following:</a:t>
            </a:r>
          </a:p>
          <a:p>
            <a:r>
              <a:rPr lang="en-US" sz="2400" dirty="0"/>
              <a:t>Read for 30 minutes and write a summary about what was read in your own words. </a:t>
            </a:r>
          </a:p>
          <a:p>
            <a:r>
              <a:rPr lang="en-US" sz="2400" dirty="0"/>
              <a:t>Write journal entries about your thoughts, feelings or recreational, family or household activities that you have been involved in each day. Be sure to write or type the entries placing the date at the top of each entry.</a:t>
            </a:r>
          </a:p>
          <a:p>
            <a:r>
              <a:rPr lang="en-US" sz="2400" dirty="0"/>
              <a:t>These activities may be sent to your child’s Reading/Language Arts teacher.</a:t>
            </a:r>
          </a:p>
        </p:txBody>
      </p:sp>
    </p:spTree>
    <p:extLst>
      <p:ext uri="{BB962C8B-B14F-4D97-AF65-F5344CB8AC3E}">
        <p14:creationId xmlns:p14="http://schemas.microsoft.com/office/powerpoint/2010/main" val="156100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175A-46E5-4590-8E09-4E88D775F5D5}"/>
              </a:ext>
            </a:extLst>
          </p:cNvPr>
          <p:cNvSpPr>
            <a:spLocks noGrp="1"/>
          </p:cNvSpPr>
          <p:nvPr>
            <p:ph type="title"/>
          </p:nvPr>
        </p:nvSpPr>
        <p:spPr>
          <a:xfrm>
            <a:off x="1154954" y="973668"/>
            <a:ext cx="8761413" cy="706964"/>
          </a:xfrm>
        </p:spPr>
        <p:txBody>
          <a:bodyPr>
            <a:noAutofit/>
          </a:bodyPr>
          <a:lstStyle/>
          <a:p>
            <a:r>
              <a:rPr lang="en-US" sz="5400" dirty="0" err="1">
                <a:effectLst>
                  <a:outerShdw blurRad="38100" dist="38100" dir="2700000" algn="tl">
                    <a:srgbClr val="000000">
                      <a:alpha val="43137"/>
                    </a:srgbClr>
                  </a:outerShdw>
                </a:effectLst>
                <a:latin typeface="Burbank Big Cd Bk" pitchFamily="50" charset="0"/>
              </a:rPr>
              <a:t>Readworks</a:t>
            </a:r>
            <a:r>
              <a:rPr lang="en-US" sz="5400" dirty="0">
                <a:effectLst>
                  <a:outerShdw blurRad="38100" dist="38100" dir="2700000" algn="tl">
                    <a:srgbClr val="000000">
                      <a:alpha val="43137"/>
                    </a:srgbClr>
                  </a:outerShdw>
                </a:effectLst>
                <a:latin typeface="Burbank Big Cd Bk" pitchFamily="50" charset="0"/>
              </a:rPr>
              <a:t> Reminders:</a:t>
            </a:r>
          </a:p>
        </p:txBody>
      </p:sp>
      <p:pic>
        <p:nvPicPr>
          <p:cNvPr id="4" name="Picture 3">
            <a:extLst>
              <a:ext uri="{FF2B5EF4-FFF2-40B4-BE49-F238E27FC236}">
                <a16:creationId xmlns:a16="http://schemas.microsoft.com/office/drawing/2014/main" id="{6073947B-CD39-47EC-A03F-3A878F2FB02F}"/>
              </a:ext>
            </a:extLst>
          </p:cNvPr>
          <p:cNvPicPr>
            <a:picLocks noChangeAspect="1"/>
          </p:cNvPicPr>
          <p:nvPr/>
        </p:nvPicPr>
        <p:blipFill rotWithShape="1">
          <a:blip r:embed="rId2"/>
          <a:srcRect l="4024"/>
          <a:stretch/>
        </p:blipFill>
        <p:spPr>
          <a:xfrm>
            <a:off x="650021" y="2817169"/>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B9EF754C-0450-482D-9A45-F085621408D8}"/>
              </a:ext>
            </a:extLst>
          </p:cNvPr>
          <p:cNvSpPr>
            <a:spLocks noGrp="1"/>
          </p:cNvSpPr>
          <p:nvPr>
            <p:ph idx="1"/>
          </p:nvPr>
        </p:nvSpPr>
        <p:spPr>
          <a:xfrm>
            <a:off x="5496232" y="2367525"/>
            <a:ext cx="6390970" cy="4161094"/>
          </a:xfrm>
        </p:spPr>
        <p:txBody>
          <a:bodyPr anchor="ctr">
            <a:normAutofit/>
          </a:bodyPr>
          <a:lstStyle/>
          <a:p>
            <a:r>
              <a:rPr lang="en-US" sz="2000" dirty="0"/>
              <a:t>Go to www.readworks.com</a:t>
            </a:r>
          </a:p>
          <a:p>
            <a:r>
              <a:rPr lang="en-US" sz="2000" dirty="0"/>
              <a:t>Read for pleasure for 30 minutes each day.</a:t>
            </a:r>
          </a:p>
          <a:p>
            <a:r>
              <a:rPr lang="en-US" sz="2000" dirty="0"/>
              <a:t>Complete 2 </a:t>
            </a:r>
            <a:r>
              <a:rPr lang="en-US" sz="2000" dirty="0" err="1"/>
              <a:t>Readworks</a:t>
            </a:r>
            <a:r>
              <a:rPr lang="en-US" sz="2000" dirty="0"/>
              <a:t> assignments this week on Monday and Tuesday and three 45 -minute sessions on I-Ready on Wednesday, Thursday and Friday.</a:t>
            </a:r>
          </a:p>
          <a:p>
            <a:r>
              <a:rPr lang="en-US" sz="2000" dirty="0"/>
              <a:t>f audio support is needed for your child to complete the assignments, please send an email to: prestonje@scsk12.org.  </a:t>
            </a:r>
          </a:p>
        </p:txBody>
      </p:sp>
    </p:spTree>
    <p:extLst>
      <p:ext uri="{BB962C8B-B14F-4D97-AF65-F5344CB8AC3E}">
        <p14:creationId xmlns:p14="http://schemas.microsoft.com/office/powerpoint/2010/main" val="260241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F5A555D-CC52-4CE3-BAF1-2F95CCE8F341}"/>
              </a:ext>
            </a:extLst>
          </p:cNvPr>
          <p:cNvSpPr>
            <a:spLocks noGrp="1"/>
          </p:cNvSpPr>
          <p:nvPr>
            <p:ph type="title"/>
          </p:nvPr>
        </p:nvSpPr>
        <p:spPr>
          <a:xfrm>
            <a:off x="7007145" y="1852123"/>
            <a:ext cx="4535926" cy="3153753"/>
          </a:xfrm>
        </p:spPr>
        <p:txBody>
          <a:bodyPr vert="horz" lIns="91440" tIns="45720" rIns="91440" bIns="45720" rtlCol="0" anchor="b">
            <a:normAutofit fontScale="90000"/>
          </a:bodyPr>
          <a:lstStyle/>
          <a:p>
            <a:pPr algn="ctr">
              <a:lnSpc>
                <a:spcPct val="90000"/>
              </a:lnSpc>
            </a:pPr>
            <a:r>
              <a:rPr lang="en-US" sz="7300" dirty="0" err="1">
                <a:solidFill>
                  <a:srgbClr val="EBEBEB"/>
                </a:solidFill>
                <a:effectLst>
                  <a:outerShdw blurRad="38100" dist="38100" dir="2700000" algn="tl">
                    <a:srgbClr val="000000">
                      <a:alpha val="43137"/>
                    </a:srgbClr>
                  </a:outerShdw>
                </a:effectLst>
                <a:latin typeface="Burbank Big Cd Bk" pitchFamily="50" charset="0"/>
              </a:rPr>
              <a:t>R</a:t>
            </a:r>
            <a:r>
              <a:rPr lang="en-US" sz="7300" b="0" i="0" kern="1200" dirty="0" err="1">
                <a:solidFill>
                  <a:srgbClr val="EBEBEB"/>
                </a:solidFill>
                <a:effectLst>
                  <a:outerShdw blurRad="38100" dist="38100" dir="2700000" algn="tl">
                    <a:srgbClr val="000000">
                      <a:alpha val="43137"/>
                    </a:srgbClr>
                  </a:outerShdw>
                </a:effectLst>
                <a:latin typeface="Burbank Big Cd Bk" pitchFamily="50" charset="0"/>
              </a:rPr>
              <a:t>eadworks</a:t>
            </a:r>
            <a:br>
              <a:rPr lang="en-US" sz="7300" b="0" i="0" kern="1200" dirty="0">
                <a:solidFill>
                  <a:srgbClr val="EBEBEB"/>
                </a:solidFill>
                <a:effectLst>
                  <a:outerShdw blurRad="38100" dist="38100" dir="2700000" algn="tl">
                    <a:srgbClr val="000000">
                      <a:alpha val="43137"/>
                    </a:srgbClr>
                  </a:outerShdw>
                </a:effectLst>
                <a:latin typeface="Burbank Big Cd Bk" pitchFamily="50" charset="0"/>
              </a:rPr>
            </a:br>
            <a:r>
              <a:rPr lang="en-US" sz="7300" b="0" i="0" kern="1200" dirty="0">
                <a:solidFill>
                  <a:srgbClr val="EBEBEB"/>
                </a:solidFill>
                <a:effectLst>
                  <a:outerShdw blurRad="38100" dist="38100" dir="2700000" algn="tl">
                    <a:srgbClr val="000000">
                      <a:alpha val="43137"/>
                    </a:srgbClr>
                  </a:outerShdw>
                </a:effectLst>
                <a:latin typeface="Burbank Big Cd Bk" pitchFamily="50" charset="0"/>
              </a:rPr>
              <a:t>Instructions</a:t>
            </a:r>
            <a:br>
              <a:rPr lang="en-US" sz="4600" b="0" i="0" kern="1200" dirty="0">
                <a:solidFill>
                  <a:srgbClr val="EBEBEB"/>
                </a:solidFill>
                <a:effectLst>
                  <a:outerShdw blurRad="38100" dist="38100" dir="2700000" algn="tl">
                    <a:srgbClr val="000000">
                      <a:alpha val="43137"/>
                    </a:srgbClr>
                  </a:outerShdw>
                </a:effectLst>
                <a:latin typeface="+mj-lt"/>
                <a:ea typeface="+mj-ea"/>
                <a:cs typeface="+mj-cs"/>
              </a:rPr>
            </a:br>
            <a:r>
              <a:rPr lang="en-US" sz="4600" b="0" i="0" kern="1200" dirty="0">
                <a:solidFill>
                  <a:srgbClr val="EBEBEB"/>
                </a:solidFill>
                <a:effectLst>
                  <a:outerShdw blurRad="38100" dist="38100" dir="2700000" algn="tl">
                    <a:srgbClr val="000000">
                      <a:alpha val="43137"/>
                    </a:srgbClr>
                  </a:outerShdw>
                </a:effectLst>
                <a:latin typeface="+mj-lt"/>
                <a:ea typeface="+mj-ea"/>
                <a:cs typeface="+mj-cs"/>
              </a:rPr>
              <a:t>4-04</a:t>
            </a:r>
            <a:br>
              <a:rPr lang="en-US" sz="4600" b="0" i="0" kern="1200" dirty="0">
                <a:solidFill>
                  <a:srgbClr val="EBEBEB"/>
                </a:solidFill>
                <a:effectLst>
                  <a:outerShdw blurRad="38100" dist="38100" dir="2700000" algn="tl">
                    <a:srgbClr val="000000">
                      <a:alpha val="43137"/>
                    </a:srgbClr>
                  </a:outerShdw>
                </a:effectLst>
                <a:latin typeface="+mj-lt"/>
                <a:ea typeface="+mj-ea"/>
                <a:cs typeface="+mj-cs"/>
              </a:rPr>
            </a:br>
            <a:r>
              <a:rPr lang="en-US" sz="4000" b="1" i="0" kern="120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Mr. </a:t>
            </a:r>
            <a:r>
              <a:rPr lang="en-US" sz="4000" b="1" i="0" kern="1200" dirty="0" err="1">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Fant’s</a:t>
            </a:r>
            <a:r>
              <a:rPr lang="en-US" sz="4000" b="1" i="0" kern="120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 </a:t>
            </a:r>
            <a:br>
              <a:rPr lang="en-US" sz="2800" b="0" i="0" kern="1200" dirty="0">
                <a:solidFill>
                  <a:srgbClr val="EBEBEB"/>
                </a:solidFill>
                <a:effectLst>
                  <a:outerShdw blurRad="38100" dist="38100" dir="2700000" algn="tl">
                    <a:srgbClr val="000000">
                      <a:alpha val="43137"/>
                    </a:srgbClr>
                  </a:outerShdw>
                </a:effectLst>
                <a:latin typeface="+mj-lt"/>
                <a:ea typeface="+mj-ea"/>
                <a:cs typeface="+mj-cs"/>
              </a:rPr>
            </a:br>
            <a:r>
              <a:rPr lang="en-US" sz="2800" b="0" i="0" kern="1200" dirty="0">
                <a:solidFill>
                  <a:srgbClr val="EBEBEB"/>
                </a:solidFill>
                <a:effectLst>
                  <a:outerShdw blurRad="38100" dist="38100" dir="2700000" algn="tl">
                    <a:srgbClr val="000000">
                      <a:alpha val="43137"/>
                    </a:srgbClr>
                  </a:outerShdw>
                </a:effectLst>
                <a:latin typeface="+mj-lt"/>
                <a:ea typeface="+mj-ea"/>
                <a:cs typeface="+mj-cs"/>
              </a:rPr>
              <a:t>Homeroom</a:t>
            </a:r>
          </a:p>
        </p:txBody>
      </p:sp>
      <p:grpSp>
        <p:nvGrpSpPr>
          <p:cNvPr id="22" name="Group 14">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6" name="Rectangle 15">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1">
            <a:extLst>
              <a:ext uri="{FF2B5EF4-FFF2-40B4-BE49-F238E27FC236}">
                <a16:creationId xmlns:a16="http://schemas.microsoft.com/office/drawing/2014/main" id="{41A91108-A532-4A13-AEBE-5647C2817417}"/>
              </a:ext>
            </a:extLst>
          </p:cNvPr>
          <p:cNvPicPr>
            <a:picLocks noChangeAspect="1"/>
          </p:cNvPicPr>
          <p:nvPr/>
        </p:nvPicPr>
        <p:blipFill>
          <a:blip r:embed="rId3"/>
          <a:stretch>
            <a:fillRect/>
          </a:stretch>
        </p:blipFill>
        <p:spPr>
          <a:xfrm>
            <a:off x="795396" y="851898"/>
            <a:ext cx="5391470" cy="5154204"/>
          </a:xfrm>
          <a:prstGeom prst="rect">
            <a:avLst/>
          </a:prstGeom>
        </p:spPr>
      </p:pic>
    </p:spTree>
    <p:extLst>
      <p:ext uri="{BB962C8B-B14F-4D97-AF65-F5344CB8AC3E}">
        <p14:creationId xmlns:p14="http://schemas.microsoft.com/office/powerpoint/2010/main" val="381313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F5A555D-CC52-4CE3-BAF1-2F95CCE8F341}"/>
              </a:ext>
            </a:extLst>
          </p:cNvPr>
          <p:cNvSpPr>
            <a:spLocks noGrp="1"/>
          </p:cNvSpPr>
          <p:nvPr>
            <p:ph type="title"/>
          </p:nvPr>
        </p:nvSpPr>
        <p:spPr>
          <a:xfrm>
            <a:off x="7007145" y="1852123"/>
            <a:ext cx="4535926" cy="3153753"/>
          </a:xfrm>
        </p:spPr>
        <p:txBody>
          <a:bodyPr vert="horz" lIns="91440" tIns="45720" rIns="91440" bIns="45720" rtlCol="0" anchor="b">
            <a:normAutofit fontScale="90000"/>
          </a:bodyPr>
          <a:lstStyle/>
          <a:p>
            <a:pPr algn="ctr">
              <a:lnSpc>
                <a:spcPct val="90000"/>
              </a:lnSpc>
            </a:pPr>
            <a:r>
              <a:rPr lang="en-US" sz="7300" b="0" i="0" kern="1200" dirty="0" err="1">
                <a:solidFill>
                  <a:srgbClr val="EBEBEB"/>
                </a:solidFill>
                <a:effectLst>
                  <a:outerShdw blurRad="38100" dist="38100" dir="2700000" algn="tl">
                    <a:srgbClr val="000000">
                      <a:alpha val="43137"/>
                    </a:srgbClr>
                  </a:outerShdw>
                </a:effectLst>
                <a:latin typeface="Burbank Big Cd Bk" pitchFamily="50" charset="0"/>
              </a:rPr>
              <a:t>Readworks</a:t>
            </a:r>
            <a:br>
              <a:rPr lang="en-US" sz="7300" b="0" i="0" kern="1200" dirty="0">
                <a:solidFill>
                  <a:srgbClr val="EBEBEB"/>
                </a:solidFill>
                <a:effectLst>
                  <a:outerShdw blurRad="38100" dist="38100" dir="2700000" algn="tl">
                    <a:srgbClr val="000000">
                      <a:alpha val="43137"/>
                    </a:srgbClr>
                  </a:outerShdw>
                </a:effectLst>
                <a:latin typeface="Burbank Big Cd Bk" pitchFamily="50" charset="0"/>
              </a:rPr>
            </a:br>
            <a:r>
              <a:rPr lang="en-US" sz="7300" b="0" i="0" kern="1200" dirty="0">
                <a:solidFill>
                  <a:srgbClr val="EBEBEB"/>
                </a:solidFill>
                <a:effectLst>
                  <a:outerShdw blurRad="38100" dist="38100" dir="2700000" algn="tl">
                    <a:srgbClr val="000000">
                      <a:alpha val="43137"/>
                    </a:srgbClr>
                  </a:outerShdw>
                </a:effectLst>
                <a:latin typeface="Burbank Big Cd Bk" pitchFamily="50" charset="0"/>
              </a:rPr>
              <a:t>Instruction</a:t>
            </a:r>
            <a:br>
              <a:rPr lang="en-US" sz="7300" b="0" i="0" kern="1200" dirty="0">
                <a:solidFill>
                  <a:srgbClr val="EBEBEB"/>
                </a:solidFill>
                <a:effectLst>
                  <a:outerShdw blurRad="38100" dist="38100" dir="2700000" algn="tl">
                    <a:srgbClr val="000000">
                      <a:alpha val="43137"/>
                    </a:srgbClr>
                  </a:outerShdw>
                </a:effectLst>
                <a:latin typeface="+mj-lt"/>
                <a:ea typeface="+mj-ea"/>
                <a:cs typeface="+mj-cs"/>
              </a:rPr>
            </a:br>
            <a:r>
              <a:rPr lang="en-US" sz="4600" b="0" i="0" kern="1200" dirty="0">
                <a:solidFill>
                  <a:srgbClr val="EBEBEB"/>
                </a:solidFill>
                <a:effectLst>
                  <a:outerShdw blurRad="38100" dist="38100" dir="2700000" algn="tl">
                    <a:srgbClr val="000000">
                      <a:alpha val="43137"/>
                    </a:srgbClr>
                  </a:outerShdw>
                </a:effectLst>
                <a:latin typeface="+mj-lt"/>
                <a:ea typeface="+mj-ea"/>
                <a:cs typeface="+mj-cs"/>
              </a:rPr>
              <a:t>4-05</a:t>
            </a:r>
            <a:br>
              <a:rPr lang="en-US" sz="4600" b="0" i="0" kern="1200" dirty="0">
                <a:solidFill>
                  <a:srgbClr val="EBEBEB"/>
                </a:solidFill>
                <a:effectLst>
                  <a:outerShdw blurRad="38100" dist="38100" dir="2700000" algn="tl">
                    <a:srgbClr val="000000">
                      <a:alpha val="43137"/>
                    </a:srgbClr>
                  </a:outerShdw>
                </a:effectLst>
                <a:latin typeface="+mj-lt"/>
                <a:ea typeface="+mj-ea"/>
                <a:cs typeface="+mj-cs"/>
              </a:rPr>
            </a:br>
            <a:r>
              <a:rPr lang="en-US" sz="4000" b="1" i="0" kern="120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Mrs. Preston’s </a:t>
            </a:r>
            <a:br>
              <a:rPr lang="en-US" sz="3100" b="0" i="0" kern="1200" dirty="0">
                <a:solidFill>
                  <a:srgbClr val="EBEBEB"/>
                </a:solidFill>
                <a:effectLst>
                  <a:outerShdw blurRad="38100" dist="38100" dir="2700000" algn="tl">
                    <a:srgbClr val="000000">
                      <a:alpha val="43137"/>
                    </a:srgbClr>
                  </a:outerShdw>
                </a:effectLst>
                <a:latin typeface="+mj-lt"/>
                <a:ea typeface="+mj-ea"/>
                <a:cs typeface="+mj-cs"/>
              </a:rPr>
            </a:br>
            <a:r>
              <a:rPr lang="en-US" sz="3100" b="0" i="0" kern="1200" dirty="0">
                <a:solidFill>
                  <a:srgbClr val="EBEBEB"/>
                </a:solidFill>
                <a:effectLst>
                  <a:outerShdw blurRad="38100" dist="38100" dir="2700000" algn="tl">
                    <a:srgbClr val="000000">
                      <a:alpha val="43137"/>
                    </a:srgbClr>
                  </a:outerShdw>
                </a:effectLst>
                <a:latin typeface="+mj-lt"/>
                <a:ea typeface="+mj-ea"/>
                <a:cs typeface="+mj-cs"/>
              </a:rPr>
              <a:t>Homeroom</a:t>
            </a:r>
          </a:p>
        </p:txBody>
      </p:sp>
      <p:grpSp>
        <p:nvGrpSpPr>
          <p:cNvPr id="17" name="Group 16">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8" name="Rectangle 17">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a16="http://schemas.microsoft.com/office/drawing/2014/main" id="{0B684486-C5D7-49FA-B3CB-C8CF86CB7C06}"/>
              </a:ext>
            </a:extLst>
          </p:cNvPr>
          <p:cNvPicPr>
            <a:picLocks noChangeAspect="1"/>
          </p:cNvPicPr>
          <p:nvPr/>
        </p:nvPicPr>
        <p:blipFill>
          <a:blip r:embed="rId3"/>
          <a:stretch>
            <a:fillRect/>
          </a:stretch>
        </p:blipFill>
        <p:spPr>
          <a:xfrm>
            <a:off x="1014379" y="817867"/>
            <a:ext cx="5013376" cy="5222266"/>
          </a:xfrm>
          <a:prstGeom prst="rect">
            <a:avLst/>
          </a:prstGeom>
        </p:spPr>
      </p:pic>
    </p:spTree>
    <p:extLst>
      <p:ext uri="{BB962C8B-B14F-4D97-AF65-F5344CB8AC3E}">
        <p14:creationId xmlns:p14="http://schemas.microsoft.com/office/powerpoint/2010/main" val="23426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3">
            <a:extLst>
              <a:ext uri="{FF2B5EF4-FFF2-40B4-BE49-F238E27FC236}">
                <a16:creationId xmlns:a16="http://schemas.microsoft.com/office/drawing/2014/main" id="{CDCBD279-C154-467D-8317-2C4D508426DE}"/>
              </a:ext>
            </a:extLst>
          </p:cNvPr>
          <p:cNvSpPr txBox="1">
            <a:spLocks/>
          </p:cNvSpPr>
          <p:nvPr/>
        </p:nvSpPr>
        <p:spPr>
          <a:xfrm>
            <a:off x="7007145" y="1928490"/>
            <a:ext cx="4535926" cy="31537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6600" b="0" i="0" kern="1200" dirty="0" err="1">
                <a:solidFill>
                  <a:srgbClr val="EBEBEB"/>
                </a:solidFill>
                <a:effectLst>
                  <a:outerShdw blurRad="38100" dist="38100" dir="2700000" algn="tl">
                    <a:srgbClr val="000000">
                      <a:alpha val="43137"/>
                    </a:srgbClr>
                  </a:outerShdw>
                </a:effectLst>
                <a:latin typeface="Burbank Big Cd Bk" pitchFamily="50" charset="0"/>
              </a:rPr>
              <a:t>Readworks</a:t>
            </a:r>
            <a:br>
              <a:rPr lang="en-US" sz="6600" b="0" i="0" kern="1200" dirty="0">
                <a:solidFill>
                  <a:srgbClr val="EBEBEB"/>
                </a:solidFill>
                <a:effectLst>
                  <a:outerShdw blurRad="38100" dist="38100" dir="2700000" algn="tl">
                    <a:srgbClr val="000000">
                      <a:alpha val="43137"/>
                    </a:srgbClr>
                  </a:outerShdw>
                </a:effectLst>
                <a:latin typeface="Burbank Big Cd Bk" pitchFamily="50" charset="0"/>
              </a:rPr>
            </a:br>
            <a:r>
              <a:rPr lang="en-US" sz="6600" b="0" i="0" kern="1200" dirty="0">
                <a:solidFill>
                  <a:srgbClr val="EBEBEB"/>
                </a:solidFill>
                <a:effectLst>
                  <a:outerShdw blurRad="38100" dist="38100" dir="2700000" algn="tl">
                    <a:srgbClr val="000000">
                      <a:alpha val="43137"/>
                    </a:srgbClr>
                  </a:outerShdw>
                </a:effectLst>
                <a:latin typeface="Burbank Big Cd Bk" pitchFamily="50" charset="0"/>
              </a:rPr>
              <a:t>Instructions</a:t>
            </a:r>
          </a:p>
          <a:p>
            <a:pPr algn="ctr" defTabSz="457200">
              <a:spcAft>
                <a:spcPts val="600"/>
              </a:spcAft>
            </a:pPr>
            <a:r>
              <a:rPr lang="en-US" sz="4600" b="0" i="0" kern="1200" dirty="0">
                <a:solidFill>
                  <a:srgbClr val="EBEBEB"/>
                </a:solidFill>
                <a:effectLst>
                  <a:outerShdw blurRad="38100" dist="38100" dir="2700000" algn="tl">
                    <a:srgbClr val="000000">
                      <a:alpha val="43137"/>
                    </a:srgbClr>
                  </a:outerShdw>
                </a:effectLst>
                <a:latin typeface="+mj-lt"/>
                <a:ea typeface="+mj-ea"/>
                <a:cs typeface="+mj-cs"/>
              </a:rPr>
              <a:t>4-06</a:t>
            </a:r>
          </a:p>
          <a:p>
            <a:pPr algn="ctr" defTabSz="457200">
              <a:spcAft>
                <a:spcPts val="600"/>
              </a:spcAft>
            </a:pPr>
            <a:r>
              <a:rPr lang="en-US" sz="3600" b="1" i="0" kern="1200" dirty="0">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Ms. McGarrity’s </a:t>
            </a:r>
            <a:r>
              <a:rPr lang="en-US" sz="2800" b="0" i="0" kern="1200" dirty="0">
                <a:solidFill>
                  <a:srgbClr val="EBEBEB"/>
                </a:solidFill>
                <a:effectLst>
                  <a:outerShdw blurRad="38100" dist="38100" dir="2700000" algn="tl">
                    <a:srgbClr val="000000">
                      <a:alpha val="43137"/>
                    </a:srgbClr>
                  </a:outerShdw>
                </a:effectLst>
                <a:latin typeface="+mj-lt"/>
                <a:ea typeface="+mj-ea"/>
                <a:cs typeface="+mj-cs"/>
              </a:rPr>
              <a:t>Homeroom</a:t>
            </a:r>
          </a:p>
        </p:txBody>
      </p:sp>
      <p:grpSp>
        <p:nvGrpSpPr>
          <p:cNvPr id="18" name="Group 17">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9" name="Rectangle 18">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Picture 5">
            <a:extLst>
              <a:ext uri="{FF2B5EF4-FFF2-40B4-BE49-F238E27FC236}">
                <a16:creationId xmlns:a16="http://schemas.microsoft.com/office/drawing/2014/main" id="{7C54DD0B-38D6-4A07-B470-7EB6DBBCDCED}"/>
              </a:ext>
            </a:extLst>
          </p:cNvPr>
          <p:cNvPicPr>
            <a:picLocks noChangeAspect="1"/>
          </p:cNvPicPr>
          <p:nvPr/>
        </p:nvPicPr>
        <p:blipFill>
          <a:blip r:embed="rId3"/>
          <a:stretch>
            <a:fillRect/>
          </a:stretch>
        </p:blipFill>
        <p:spPr>
          <a:xfrm>
            <a:off x="963715" y="817148"/>
            <a:ext cx="4949459" cy="5223704"/>
          </a:xfrm>
          <a:prstGeom prst="rect">
            <a:avLst/>
          </a:prstGeom>
        </p:spPr>
      </p:pic>
    </p:spTree>
    <p:extLst>
      <p:ext uri="{BB962C8B-B14F-4D97-AF65-F5344CB8AC3E}">
        <p14:creationId xmlns:p14="http://schemas.microsoft.com/office/powerpoint/2010/main" val="15364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4" name="Picture 3">
            <a:extLst>
              <a:ext uri="{FF2B5EF4-FFF2-40B4-BE49-F238E27FC236}">
                <a16:creationId xmlns:a16="http://schemas.microsoft.com/office/drawing/2014/main" id="{20E100EB-4F50-4512-BFCA-CC456E40ADBF}"/>
              </a:ext>
            </a:extLst>
          </p:cNvPr>
          <p:cNvPicPr>
            <a:picLocks noChangeAspect="1"/>
          </p:cNvPicPr>
          <p:nvPr/>
        </p:nvPicPr>
        <p:blipFill rotWithShape="1">
          <a:blip r:embed="rId3"/>
          <a:srcRect l="3635" r="38713"/>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7"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37CFC6BE-5C8F-425B-A63A-631AFC4D3FC9}"/>
              </a:ext>
            </a:extLst>
          </p:cNvPr>
          <p:cNvSpPr>
            <a:spLocks noGrp="1"/>
          </p:cNvSpPr>
          <p:nvPr>
            <p:ph type="ctrTitle" idx="4294967295"/>
          </p:nvPr>
        </p:nvSpPr>
        <p:spPr>
          <a:xfrm>
            <a:off x="5675147" y="1777516"/>
            <a:ext cx="5428551" cy="3153753"/>
          </a:xfrm>
        </p:spPr>
        <p:txBody>
          <a:bodyPr vert="horz" lIns="91440" tIns="45720" rIns="91440" bIns="45720" rtlCol="0" anchor="b">
            <a:noAutofit/>
          </a:bodyPr>
          <a:lstStyle/>
          <a:p>
            <a:pPr algn="ctr"/>
            <a:r>
              <a:rPr lang="en-US" sz="10000" dirty="0">
                <a:effectLst>
                  <a:outerShdw blurRad="38100" dist="38100" dir="2700000" algn="tl">
                    <a:srgbClr val="000000">
                      <a:alpha val="43137"/>
                    </a:srgbClr>
                  </a:outerShdw>
                </a:effectLst>
                <a:latin typeface="Burbank Big Cd Bk" pitchFamily="50" charset="0"/>
              </a:rPr>
              <a:t>Happy Reading!</a:t>
            </a:r>
          </a:p>
        </p:txBody>
      </p:sp>
      <p:sp>
        <p:nvSpPr>
          <p:cNvPr id="19" name="Rectangle 18">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picture containing table, cake, animal&#10;&#10;Description automatically generated">
            <a:extLst>
              <a:ext uri="{FF2B5EF4-FFF2-40B4-BE49-F238E27FC236}">
                <a16:creationId xmlns:a16="http://schemas.microsoft.com/office/drawing/2014/main" id="{B26E0717-0A29-4ACE-9ED7-A8F39CC53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147" y="3260698"/>
            <a:ext cx="5802310" cy="3341141"/>
          </a:xfrm>
          <a:prstGeom prst="rect">
            <a:avLst/>
          </a:prstGeom>
        </p:spPr>
      </p:pic>
    </p:spTree>
    <p:extLst>
      <p:ext uri="{BB962C8B-B14F-4D97-AF65-F5344CB8AC3E}">
        <p14:creationId xmlns:p14="http://schemas.microsoft.com/office/powerpoint/2010/main" val="2372656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625</TotalTime>
  <Words>214</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Burbank Big Cd Bk</vt:lpstr>
      <vt:lpstr>Century Gothic</vt:lpstr>
      <vt:lpstr>Wingdings 3</vt:lpstr>
      <vt:lpstr>Ion Boardroom</vt:lpstr>
      <vt:lpstr>Readworks ELA Digital Suggested Tasks April 6-10, 2020</vt:lpstr>
      <vt:lpstr>Alternate Suggested Activities:</vt:lpstr>
      <vt:lpstr>Readworks Reminders:</vt:lpstr>
      <vt:lpstr>Readworks Instructions 4-04 Mr. Fant’s  Homeroom</vt:lpstr>
      <vt:lpstr>Readworks Instruction 4-05 Mrs. Preston’s  Homeroom</vt:lpstr>
      <vt:lpstr>PowerPoint Presentation</vt:lpstr>
      <vt:lpstr>Happy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Readworks RLA Digital Suggested Tasks March 30- April 4</dc:title>
  <dc:creator>Quincy Preston</dc:creator>
  <cp:lastModifiedBy>JENNIFER  PRESTON</cp:lastModifiedBy>
  <cp:revision>9</cp:revision>
  <dcterms:created xsi:type="dcterms:W3CDTF">2020-03-27T14:13:11Z</dcterms:created>
  <dcterms:modified xsi:type="dcterms:W3CDTF">2020-04-03T14:48:38Z</dcterms:modified>
</cp:coreProperties>
</file>